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ppt/comments/comment8.xml" ContentType="application/vnd.openxmlformats-officedocument.presentationml.comments+xml"/>
  <Override PartName="/ppt/comments/comment9.xml" ContentType="application/vnd.openxmlformats-officedocument.presentationml.comments+xml"/>
  <Override PartName="/ppt/comments/comment10.xml" ContentType="application/vnd.openxmlformats-officedocument.presentationml.comments+xml"/>
  <Override PartName="/ppt/notesSlides/notesSlide2.xml" ContentType="application/vnd.openxmlformats-officedocument.presentationml.notesSlide+xml"/>
  <Override PartName="/ppt/comments/comment11.xml" ContentType="application/vnd.openxmlformats-officedocument.presentationml.comments+xml"/>
  <Override PartName="/ppt/comments/comment1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97" r:id="rId15"/>
    <p:sldId id="272" r:id="rId16"/>
    <p:sldId id="300" r:id="rId17"/>
    <p:sldId id="296" r:id="rId18"/>
    <p:sldId id="302" r:id="rId19"/>
    <p:sldId id="275" r:id="rId20"/>
    <p:sldId id="299" r:id="rId21"/>
    <p:sldId id="273" r:id="rId22"/>
    <p:sldId id="270" r:id="rId23"/>
    <p:sldId id="295" r:id="rId24"/>
    <p:sldId id="271" r:id="rId25"/>
    <p:sldId id="304" r:id="rId26"/>
    <p:sldId id="280" r:id="rId27"/>
    <p:sldId id="282" r:id="rId28"/>
    <p:sldId id="301" r:id="rId29"/>
    <p:sldId id="293" r:id="rId30"/>
    <p:sldId id="283" r:id="rId31"/>
    <p:sldId id="277" r:id="rId32"/>
    <p:sldId id="278" r:id="rId33"/>
    <p:sldId id="279" r:id="rId34"/>
    <p:sldId id="285" r:id="rId35"/>
    <p:sldId id="286" r:id="rId36"/>
    <p:sldId id="276" r:id="rId37"/>
    <p:sldId id="298" r:id="rId38"/>
    <p:sldId id="288" r:id="rId39"/>
    <p:sldId id="289" r:id="rId40"/>
    <p:sldId id="290" r:id="rId41"/>
    <p:sldId id="291" r:id="rId42"/>
    <p:sldId id="292" r:id="rId43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12700" algn="l" defTabSz="914400" rtl="0" fontAlgn="auto" latinLnBrk="0" hangingPunct="0">
      <a:lnSpc>
        <a:spcPct val="115000"/>
      </a:lnSpc>
      <a:spcBef>
        <a:spcPts val="300"/>
      </a:spcBef>
      <a:spcAft>
        <a:spcPts val="0"/>
      </a:spcAft>
      <a:buClrTx/>
      <a:buSzTx/>
      <a:buFontTx/>
      <a:buNone/>
      <a:tabLst>
        <a:tab pos="88900" algn="l"/>
      </a:tabLst>
      <a:defRPr kumimoji="0" sz="48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12700" algn="l" defTabSz="914400" rtl="0" fontAlgn="auto" latinLnBrk="0" hangingPunct="0">
      <a:lnSpc>
        <a:spcPct val="115000"/>
      </a:lnSpc>
      <a:spcBef>
        <a:spcPts val="300"/>
      </a:spcBef>
      <a:spcAft>
        <a:spcPts val="0"/>
      </a:spcAft>
      <a:buClrTx/>
      <a:buSzTx/>
      <a:buFontTx/>
      <a:buNone/>
      <a:tabLst>
        <a:tab pos="88900" algn="l"/>
      </a:tabLst>
      <a:defRPr kumimoji="0" sz="48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12700" algn="l" defTabSz="914400" rtl="0" fontAlgn="auto" latinLnBrk="0" hangingPunct="0">
      <a:lnSpc>
        <a:spcPct val="115000"/>
      </a:lnSpc>
      <a:spcBef>
        <a:spcPts val="300"/>
      </a:spcBef>
      <a:spcAft>
        <a:spcPts val="0"/>
      </a:spcAft>
      <a:buClrTx/>
      <a:buSzTx/>
      <a:buFontTx/>
      <a:buNone/>
      <a:tabLst>
        <a:tab pos="88900" algn="l"/>
      </a:tabLst>
      <a:defRPr kumimoji="0" sz="48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2700" algn="l" defTabSz="914400" rtl="0" fontAlgn="auto" latinLnBrk="0" hangingPunct="0">
      <a:lnSpc>
        <a:spcPct val="115000"/>
      </a:lnSpc>
      <a:spcBef>
        <a:spcPts val="300"/>
      </a:spcBef>
      <a:spcAft>
        <a:spcPts val="0"/>
      </a:spcAft>
      <a:buClrTx/>
      <a:buSzTx/>
      <a:buFontTx/>
      <a:buNone/>
      <a:tabLst>
        <a:tab pos="88900" algn="l"/>
      </a:tabLst>
      <a:defRPr kumimoji="0" sz="48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2700" algn="l" defTabSz="914400" rtl="0" fontAlgn="auto" latinLnBrk="0" hangingPunct="0">
      <a:lnSpc>
        <a:spcPct val="115000"/>
      </a:lnSpc>
      <a:spcBef>
        <a:spcPts val="300"/>
      </a:spcBef>
      <a:spcAft>
        <a:spcPts val="0"/>
      </a:spcAft>
      <a:buClrTx/>
      <a:buSzTx/>
      <a:buFontTx/>
      <a:buNone/>
      <a:tabLst>
        <a:tab pos="88900" algn="l"/>
      </a:tabLst>
      <a:defRPr kumimoji="0" sz="48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12700" algn="l" defTabSz="914400" rtl="0" fontAlgn="auto" latinLnBrk="0" hangingPunct="0">
      <a:lnSpc>
        <a:spcPct val="115000"/>
      </a:lnSpc>
      <a:spcBef>
        <a:spcPts val="300"/>
      </a:spcBef>
      <a:spcAft>
        <a:spcPts val="0"/>
      </a:spcAft>
      <a:buClrTx/>
      <a:buSzTx/>
      <a:buFontTx/>
      <a:buNone/>
      <a:tabLst>
        <a:tab pos="88900" algn="l"/>
      </a:tabLst>
      <a:defRPr kumimoji="0" sz="48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12700" algn="l" defTabSz="914400" rtl="0" fontAlgn="auto" latinLnBrk="0" hangingPunct="0">
      <a:lnSpc>
        <a:spcPct val="115000"/>
      </a:lnSpc>
      <a:spcBef>
        <a:spcPts val="300"/>
      </a:spcBef>
      <a:spcAft>
        <a:spcPts val="0"/>
      </a:spcAft>
      <a:buClrTx/>
      <a:buSzTx/>
      <a:buFontTx/>
      <a:buNone/>
      <a:tabLst>
        <a:tab pos="88900" algn="l"/>
      </a:tabLst>
      <a:defRPr kumimoji="0" sz="48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12700" algn="l" defTabSz="914400" rtl="0" fontAlgn="auto" latinLnBrk="0" hangingPunct="0">
      <a:lnSpc>
        <a:spcPct val="115000"/>
      </a:lnSpc>
      <a:spcBef>
        <a:spcPts val="300"/>
      </a:spcBef>
      <a:spcAft>
        <a:spcPts val="0"/>
      </a:spcAft>
      <a:buClrTx/>
      <a:buSzTx/>
      <a:buFontTx/>
      <a:buNone/>
      <a:tabLst>
        <a:tab pos="88900" algn="l"/>
      </a:tabLst>
      <a:defRPr kumimoji="0" sz="48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12700" algn="l" defTabSz="914400" rtl="0" fontAlgn="auto" latinLnBrk="0" hangingPunct="0">
      <a:lnSpc>
        <a:spcPct val="115000"/>
      </a:lnSpc>
      <a:spcBef>
        <a:spcPts val="300"/>
      </a:spcBef>
      <a:spcAft>
        <a:spcPts val="0"/>
      </a:spcAft>
      <a:buClrTx/>
      <a:buSzTx/>
      <a:buFontTx/>
      <a:buNone/>
      <a:tabLst>
        <a:tab pos="88900" algn="l"/>
      </a:tabLst>
      <a:defRPr kumimoji="0" sz="48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thleen Das" initials="KD" lastIdx="32" clrIdx="0"/>
  <p:cmAuthor id="1" name="Sophie Painblanc" initials="SP" lastIdx="1" clrIdx="1">
    <p:extLst>
      <p:ext uri="{19B8F6BF-5375-455C-9EA6-DF929625EA0E}">
        <p15:presenceInfo xmlns:p15="http://schemas.microsoft.com/office/powerpoint/2012/main" userId="Sophie Painblan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535353"/>
        </a:fontRef>
        <a:srgbClr val="535353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35353"/>
        </a:fontRef>
        <a:srgbClr val="535353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35353"/>
        </a:fontRef>
        <a:srgbClr val="535353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35353"/>
        </a:fontRef>
        <a:srgbClr val="53535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535353"/>
        </a:fontRef>
        <a:srgbClr val="53535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35353"/>
              </a:solidFill>
              <a:prstDash val="solid"/>
              <a:round/>
            </a:ln>
          </a:top>
          <a:bottom>
            <a:ln w="25400" cap="flat">
              <a:solidFill>
                <a:srgbClr val="53535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35353"/>
              </a:solidFill>
              <a:prstDash val="solid"/>
              <a:round/>
            </a:ln>
          </a:top>
          <a:bottom>
            <a:ln w="25400" cap="flat">
              <a:solidFill>
                <a:srgbClr val="53535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35353"/>
        </a:fontRef>
        <a:srgbClr val="535353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CFCF"/>
          </a:solidFill>
        </a:fill>
      </a:tcStyle>
    </a:wholeTbl>
    <a:band2H>
      <a:tcTxStyle/>
      <a:tcStyle>
        <a:tcBdr/>
        <a:fill>
          <a:solidFill>
            <a:srgbClr val="E9E9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3535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3535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3535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7" autoAdjust="0"/>
    <p:restoredTop sz="94646"/>
  </p:normalViewPr>
  <p:slideViewPr>
    <p:cSldViewPr snapToGrid="0" snapToObjects="1">
      <p:cViewPr>
        <p:scale>
          <a:sx n="100" d="100"/>
          <a:sy n="100" d="100"/>
        </p:scale>
        <p:origin x="264" y="-29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10" d="100"/>
        <a:sy n="110" d="100"/>
      </p:scale>
      <p:origin x="0" y="-89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1-29T10:36:13.428" idx="1">
    <p:pos x="5886" y="19"/>
    <p:text>klopt dit? noemen we dit ook Antwerpen Noord?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1-15T12:01:45.004" idx="12">
    <p:pos x="-2432" y="2384"/>
    <p:text>beeld achter steken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1-15T12:19:34.244" idx="7">
    <p:pos x="5760" y="240"/>
    <p:text>foto goed zetten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1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1-15T12:06:19.195" idx="15">
    <p:pos x="-2430" y="-806"/>
    <p:text/>
    <p:extLst>
      <p:ext uri="{C676402C-5697-4E1C-873F-D02D1690AC5C}">
        <p15:threadingInfo xmlns:p15="http://schemas.microsoft.com/office/powerpoint/2012/main" timeZoneBias="-60"/>
      </p:ext>
    </p:extLst>
  </p:cm>
  <p:cm authorId="0" dt="2018-01-15T12:06:23.800" idx="13">
    <p:pos x="-2071" y="1679"/>
    <p:text>wie moet dit worden?</p:text>
    <p:extLst>
      <p:ext uri="{C676402C-5697-4E1C-873F-D02D1690AC5C}">
        <p15:threadingInfo xmlns:p15="http://schemas.microsoft.com/office/powerpoint/2012/main" timeZoneBias="-60"/>
      </p:ext>
    </p:extLst>
  </p:cm>
  <p:cm authorId="0" dt="2018-01-15T12:06:33.393" idx="14">
    <p:pos x="-2486" y="314"/>
    <p:text/>
    <p:extLst>
      <p:ext uri="{C676402C-5697-4E1C-873F-D02D1690AC5C}">
        <p15:threadingInfo xmlns:p15="http://schemas.microsoft.com/office/powerpoint/2012/main" timeZoneBias="-60"/>
      </p:ext>
    </p:extLst>
  </p:cm>
  <p:cm authorId="0" dt="2018-01-15T12:06:36.017" idx="16">
    <p:pos x="-2004" y="3616"/>
    <p:text>wie moet dit worden?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1-31T10:41:01.991" idx="31">
    <p:pos x="4646" y="2726"/>
    <p:text>bij zetten dat dit een dienstencentrum is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2-01T16:50:56.413" idx="32">
    <p:pos x="10" y="10"/>
    <p:text>hierna extra slide met bovenaanzicht van de site? aan te leveren door Sophie. Daarop kort timing van het project.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1-15T12:19:34.244" idx="7">
    <p:pos x="5760" y="240"/>
    <p:text>foto goed zetten</p:text>
    <p:extLst>
      <p:ext uri="{C676402C-5697-4E1C-873F-D02D1690AC5C}">
        <p15:threadingInfo xmlns:p15="http://schemas.microsoft.com/office/powerpoint/2012/main" timeZoneBias="-60"/>
      </p:ext>
    </p:extLst>
  </p:cm>
  <p:cm authorId="0" dt="2018-01-30T10:50:00.702" idx="23">
    <p:pos x="10" y="10"/>
    <p:text>wit randje rond de foto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1-30T10:49:07.374" idx="20">
    <p:pos x="5760" y="239"/>
    <p:text>foto goed zetten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1-29T10:45:04.429" idx="9">
    <p:pos x="-2454" y="274"/>
    <p:text>deze input volgt nog via Vastgoed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1-29T10:45:04.429" idx="9">
    <p:pos x="-2454" y="274"/>
    <p:text>deze input volgt nog via Vastgoed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1-29T10:45:04.429" idx="9">
    <p:pos x="-2454" y="274"/>
    <p:text>deze input volgt nog via Vastgoed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1-30T10:51:04.223" idx="26">
    <p:pos x="10" y="10"/>
    <p:text>ander lay-out dan bv slide 19?</p:text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8" name="Shape 21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6000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6000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6000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6000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6000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6000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6000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6000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6000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1" name="Shape 2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Aangepaste slide beschikbaar bij Ellen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2" name="Shape 31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Quizvraag &lt; David De Mol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kop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9.jpeg" descr="image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6375" y="-390525"/>
            <a:ext cx="9369425" cy="7302500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Shape 102"/>
          <p:cNvSpPr/>
          <p:nvPr/>
        </p:nvSpPr>
        <p:spPr>
          <a:xfrm>
            <a:off x="191792" y="191255"/>
            <a:ext cx="8811216" cy="6475490"/>
          </a:xfrm>
          <a:prstGeom prst="rect">
            <a:avLst/>
          </a:pr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 indent="0" defTabSz="1300480">
              <a:lnSpc>
                <a:spcPct val="100000"/>
              </a:lnSpc>
              <a:spcBef>
                <a:spcPts val="0"/>
              </a:spcBef>
              <a:tabLst/>
              <a:defRPr sz="3400">
                <a:solidFill>
                  <a:srgbClr val="FFFFFF"/>
                </a:solidFill>
                <a:latin typeface="Avenir Next Condensed Demi Bold"/>
                <a:ea typeface="Avenir Next Condensed Demi Bold"/>
                <a:cs typeface="Avenir Next Condensed Demi Bold"/>
                <a:sym typeface="Avenir Next Condensed Demi Bold"/>
              </a:defRPr>
            </a:pPr>
            <a:endParaRPr/>
          </a:p>
        </p:txBody>
      </p:sp>
      <p:sp>
        <p:nvSpPr>
          <p:cNvPr id="10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kopie 8">
    <p:bg>
      <p:bgPr>
        <a:solidFill>
          <a:srgbClr val="5353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image10.jpeg" descr="image10.jpeg"/>
          <p:cNvPicPr>
            <a:picLocks noChangeAspect="1"/>
          </p:cNvPicPr>
          <p:nvPr/>
        </p:nvPicPr>
        <p:blipFill>
          <a:blip r:embed="rId2">
            <a:alphaModFix amt="75918"/>
            <a:extLst/>
          </a:blip>
          <a:stretch>
            <a:fillRect/>
          </a:stretch>
        </p:blipFill>
        <p:spPr>
          <a:xfrm>
            <a:off x="-1349217" y="-1175639"/>
            <a:ext cx="12948509" cy="8626944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Shape 111"/>
          <p:cNvSpPr/>
          <p:nvPr/>
        </p:nvSpPr>
        <p:spPr>
          <a:xfrm>
            <a:off x="191792" y="191255"/>
            <a:ext cx="8811216" cy="6475490"/>
          </a:xfrm>
          <a:prstGeom prst="rect">
            <a:avLst/>
          </a:pr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 indent="0" defTabSz="1300480">
              <a:lnSpc>
                <a:spcPct val="100000"/>
              </a:lnSpc>
              <a:spcBef>
                <a:spcPts val="0"/>
              </a:spcBef>
              <a:tabLst/>
              <a:defRPr sz="3400">
                <a:solidFill>
                  <a:srgbClr val="FFFFFF"/>
                </a:solidFill>
                <a:latin typeface="Avenir Next Condensed Demi Bold"/>
                <a:ea typeface="Avenir Next Condensed Demi Bold"/>
                <a:cs typeface="Avenir Next Condensed Demi Bold"/>
                <a:sym typeface="Avenir Next Condensed Demi Bold"/>
              </a:defRPr>
            </a:pPr>
            <a:endParaRPr/>
          </a:p>
        </p:txBody>
      </p:sp>
      <p:sp>
        <p:nvSpPr>
          <p:cNvPr id="11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kopi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11.jpeg" descr="image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5832" y="-137915"/>
            <a:ext cx="10617794" cy="7133830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hape 120"/>
          <p:cNvSpPr/>
          <p:nvPr/>
        </p:nvSpPr>
        <p:spPr>
          <a:xfrm>
            <a:off x="191792" y="191255"/>
            <a:ext cx="8811216" cy="6475490"/>
          </a:xfrm>
          <a:prstGeom prst="rect">
            <a:avLst/>
          </a:pr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 indent="0" defTabSz="1300480">
              <a:lnSpc>
                <a:spcPct val="100000"/>
              </a:lnSpc>
              <a:spcBef>
                <a:spcPts val="0"/>
              </a:spcBef>
              <a:tabLst/>
              <a:defRPr sz="3400">
                <a:solidFill>
                  <a:srgbClr val="FFFFFF"/>
                </a:solidFill>
                <a:latin typeface="Avenir Next Condensed Demi Bold"/>
                <a:ea typeface="Avenir Next Condensed Demi Bold"/>
                <a:cs typeface="Avenir Next Condensed Demi Bold"/>
                <a:sym typeface="Avenir Next Condensed Demi Bold"/>
              </a:defRPr>
            </a:pPr>
            <a:endParaRPr/>
          </a:p>
        </p:txBody>
      </p:sp>
      <p:sp>
        <p:nvSpPr>
          <p:cNvPr id="12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kopi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age12.jpeg" descr="image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5832" y="-137915"/>
            <a:ext cx="10617794" cy="7133830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Shape 129"/>
          <p:cNvSpPr/>
          <p:nvPr/>
        </p:nvSpPr>
        <p:spPr>
          <a:xfrm>
            <a:off x="191792" y="191255"/>
            <a:ext cx="8811216" cy="6475490"/>
          </a:xfrm>
          <a:prstGeom prst="rect">
            <a:avLst/>
          </a:pr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 indent="0" defTabSz="1300480">
              <a:lnSpc>
                <a:spcPct val="100000"/>
              </a:lnSpc>
              <a:spcBef>
                <a:spcPts val="0"/>
              </a:spcBef>
              <a:tabLst/>
              <a:defRPr sz="3400">
                <a:solidFill>
                  <a:srgbClr val="FFFFFF"/>
                </a:solidFill>
                <a:latin typeface="Avenir Next Condensed Demi Bold"/>
                <a:ea typeface="Avenir Next Condensed Demi Bold"/>
                <a:cs typeface="Avenir Next Condensed Demi Bold"/>
                <a:sym typeface="Avenir Next Condensed Demi Bold"/>
              </a:defRPr>
            </a:pPr>
            <a:endParaRPr/>
          </a:p>
        </p:txBody>
      </p:sp>
      <p:sp>
        <p:nvSpPr>
          <p:cNvPr id="13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kopi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image13.jpeg" descr="image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25710" y="-701340"/>
            <a:ext cx="11646221" cy="7730181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hape 138"/>
          <p:cNvSpPr/>
          <p:nvPr/>
        </p:nvSpPr>
        <p:spPr>
          <a:xfrm>
            <a:off x="191792" y="191255"/>
            <a:ext cx="8811216" cy="6475490"/>
          </a:xfrm>
          <a:prstGeom prst="rect">
            <a:avLst/>
          </a:pr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 indent="0" defTabSz="1300480">
              <a:lnSpc>
                <a:spcPct val="100000"/>
              </a:lnSpc>
              <a:spcBef>
                <a:spcPts val="0"/>
              </a:spcBef>
              <a:tabLst/>
              <a:defRPr sz="3400">
                <a:solidFill>
                  <a:srgbClr val="FFFFFF"/>
                </a:solidFill>
                <a:latin typeface="Avenir Next Condensed Demi Bold"/>
                <a:ea typeface="Avenir Next Condensed Demi Bold"/>
                <a:cs typeface="Avenir Next Condensed Demi Bold"/>
                <a:sym typeface="Avenir Next Condensed Demi Bold"/>
              </a:defRPr>
            </a:pPr>
            <a:endParaRPr/>
          </a:p>
        </p:txBody>
      </p:sp>
      <p:sp>
        <p:nvSpPr>
          <p:cNvPr id="13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kopi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image14.jpeg" descr="image1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9700" y="-101233"/>
            <a:ext cx="10597323" cy="7060467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Shape 147"/>
          <p:cNvSpPr/>
          <p:nvPr/>
        </p:nvSpPr>
        <p:spPr>
          <a:xfrm>
            <a:off x="191792" y="191255"/>
            <a:ext cx="8811216" cy="6475490"/>
          </a:xfrm>
          <a:prstGeom prst="rect">
            <a:avLst/>
          </a:pr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 indent="0" defTabSz="1300480">
              <a:lnSpc>
                <a:spcPct val="100000"/>
              </a:lnSpc>
              <a:spcBef>
                <a:spcPts val="0"/>
              </a:spcBef>
              <a:tabLst/>
              <a:defRPr sz="3400">
                <a:solidFill>
                  <a:srgbClr val="FFFFFF"/>
                </a:solidFill>
                <a:latin typeface="Avenir Next Condensed Demi Bold"/>
                <a:ea typeface="Avenir Next Condensed Demi Bold"/>
                <a:cs typeface="Avenir Next Condensed Demi Bold"/>
                <a:sym typeface="Avenir Next Condensed Demi Bold"/>
              </a:defRPr>
            </a:pPr>
            <a:endParaRPr/>
          </a:p>
        </p:txBody>
      </p:sp>
      <p:sp>
        <p:nvSpPr>
          <p:cNvPr id="148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kopi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image15.jpeg" descr="image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95290" y="0"/>
            <a:ext cx="10408648" cy="6940202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Shape 156"/>
          <p:cNvSpPr/>
          <p:nvPr/>
        </p:nvSpPr>
        <p:spPr>
          <a:xfrm>
            <a:off x="191792" y="191255"/>
            <a:ext cx="8811216" cy="6475490"/>
          </a:xfrm>
          <a:prstGeom prst="rect">
            <a:avLst/>
          </a:pr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 indent="0" defTabSz="1300480">
              <a:lnSpc>
                <a:spcPct val="100000"/>
              </a:lnSpc>
              <a:spcBef>
                <a:spcPts val="0"/>
              </a:spcBef>
              <a:tabLst/>
              <a:defRPr sz="3400">
                <a:solidFill>
                  <a:srgbClr val="FFFFFF"/>
                </a:solidFill>
                <a:latin typeface="Avenir Next Condensed Demi Bold"/>
                <a:ea typeface="Avenir Next Condensed Demi Bold"/>
                <a:cs typeface="Avenir Next Condensed Demi Bold"/>
                <a:sym typeface="Avenir Next Condensed Demi Bold"/>
              </a:defRPr>
            </a:pPr>
            <a:endParaRPr/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kopi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image16.jpeg" descr="image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95290" y="0"/>
            <a:ext cx="10408648" cy="6940202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Shape 165"/>
          <p:cNvSpPr/>
          <p:nvPr/>
        </p:nvSpPr>
        <p:spPr>
          <a:xfrm>
            <a:off x="191792" y="191255"/>
            <a:ext cx="8811216" cy="6475490"/>
          </a:xfrm>
          <a:prstGeom prst="rect">
            <a:avLst/>
          </a:pr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 indent="0" defTabSz="1300480">
              <a:lnSpc>
                <a:spcPct val="100000"/>
              </a:lnSpc>
              <a:spcBef>
                <a:spcPts val="0"/>
              </a:spcBef>
              <a:tabLst/>
              <a:defRPr sz="3400">
                <a:solidFill>
                  <a:srgbClr val="FFFFFF"/>
                </a:solidFill>
                <a:latin typeface="Avenir Next Condensed Demi Bold"/>
                <a:ea typeface="Avenir Next Condensed Demi Bold"/>
                <a:cs typeface="Avenir Next Condensed Demi Bold"/>
                <a:sym typeface="Avenir Next Condensed Demi Bold"/>
              </a:defRPr>
            </a:pPr>
            <a:endParaRPr/>
          </a:p>
        </p:txBody>
      </p:sp>
      <p:sp>
        <p:nvSpPr>
          <p:cNvPr id="16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kopi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age17.jpeg" descr="image1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95290" y="0"/>
            <a:ext cx="10408648" cy="6940202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Shape 174"/>
          <p:cNvSpPr/>
          <p:nvPr/>
        </p:nvSpPr>
        <p:spPr>
          <a:xfrm>
            <a:off x="191792" y="191255"/>
            <a:ext cx="8811216" cy="6475490"/>
          </a:xfrm>
          <a:prstGeom prst="rect">
            <a:avLst/>
          </a:pr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 indent="0" defTabSz="1300480">
              <a:lnSpc>
                <a:spcPct val="100000"/>
              </a:lnSpc>
              <a:spcBef>
                <a:spcPts val="0"/>
              </a:spcBef>
              <a:tabLst/>
              <a:defRPr sz="3400">
                <a:solidFill>
                  <a:srgbClr val="FFFFFF"/>
                </a:solidFill>
                <a:latin typeface="Avenir Next Condensed Demi Bold"/>
                <a:ea typeface="Avenir Next Condensed Demi Bold"/>
                <a:cs typeface="Avenir Next Condensed Demi Bold"/>
                <a:sym typeface="Avenir Next Condensed Demi Bold"/>
              </a:defRPr>
            </a:pPr>
            <a:endParaRPr/>
          </a:p>
        </p:txBody>
      </p:sp>
      <p:sp>
        <p:nvSpPr>
          <p:cNvPr id="17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6294581" y="6220938"/>
            <a:ext cx="258620" cy="2692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kopi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image18.jpeg" descr="image1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95290" y="0"/>
            <a:ext cx="10408648" cy="6940202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Shape 183"/>
          <p:cNvSpPr/>
          <p:nvPr/>
        </p:nvSpPr>
        <p:spPr>
          <a:xfrm>
            <a:off x="191792" y="191255"/>
            <a:ext cx="8811216" cy="6475490"/>
          </a:xfrm>
          <a:prstGeom prst="rect">
            <a:avLst/>
          </a:pr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 indent="0" defTabSz="1300480">
              <a:lnSpc>
                <a:spcPct val="100000"/>
              </a:lnSpc>
              <a:spcBef>
                <a:spcPts val="0"/>
              </a:spcBef>
              <a:tabLst/>
              <a:defRPr sz="3400">
                <a:solidFill>
                  <a:srgbClr val="FFFFFF"/>
                </a:solidFill>
                <a:latin typeface="Avenir Next Condensed Demi Bold"/>
                <a:ea typeface="Avenir Next Condensed Demi Bold"/>
                <a:cs typeface="Avenir Next Condensed Demi Bold"/>
                <a:sym typeface="Avenir Next Condensed Demi Bold"/>
              </a:defRPr>
            </a:pPr>
            <a:endParaRPr/>
          </a:p>
        </p:txBody>
      </p:sp>
      <p:sp>
        <p:nvSpPr>
          <p:cNvPr id="18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6294581" y="6220938"/>
            <a:ext cx="258620" cy="2692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kopi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4.jpeg" descr="image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03516" y="-40672"/>
            <a:ext cx="10415524" cy="6939344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Shape 30"/>
          <p:cNvSpPr/>
          <p:nvPr/>
        </p:nvSpPr>
        <p:spPr>
          <a:xfrm>
            <a:off x="191792" y="191256"/>
            <a:ext cx="8811216" cy="6475488"/>
          </a:xfrm>
          <a:prstGeom prst="rect">
            <a:avLst/>
          </a:pr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 indent="0" defTabSz="1300480">
              <a:lnSpc>
                <a:spcPct val="100000"/>
              </a:lnSpc>
              <a:spcBef>
                <a:spcPts val="0"/>
              </a:spcBef>
              <a:tabLst/>
              <a:defRPr sz="340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endParaRPr/>
          </a:p>
        </p:txBody>
      </p:sp>
      <p:sp>
        <p:nvSpPr>
          <p:cNvPr id="3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kopi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image19.jpeg" descr="image1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95290" y="0"/>
            <a:ext cx="10408648" cy="6940202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Shape 192"/>
          <p:cNvSpPr/>
          <p:nvPr/>
        </p:nvSpPr>
        <p:spPr>
          <a:xfrm>
            <a:off x="191792" y="191255"/>
            <a:ext cx="8811216" cy="6475490"/>
          </a:xfrm>
          <a:prstGeom prst="rect">
            <a:avLst/>
          </a:pr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 indent="0" defTabSz="1300480">
              <a:lnSpc>
                <a:spcPct val="100000"/>
              </a:lnSpc>
              <a:spcBef>
                <a:spcPts val="0"/>
              </a:spcBef>
              <a:tabLst/>
              <a:defRPr sz="3400">
                <a:solidFill>
                  <a:srgbClr val="FFFFFF"/>
                </a:solidFill>
                <a:latin typeface="Avenir Next Condensed Demi Bold"/>
                <a:ea typeface="Avenir Next Condensed Demi Bold"/>
                <a:cs typeface="Avenir Next Condensed Demi Bold"/>
                <a:sym typeface="Avenir Next Condensed Demi Bold"/>
              </a:defRPr>
            </a:pPr>
            <a:endParaRPr/>
          </a:p>
        </p:txBody>
      </p:sp>
      <p:sp>
        <p:nvSpPr>
          <p:cNvPr id="19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6294581" y="6220938"/>
            <a:ext cx="258620" cy="2692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groen">
    <p:bg>
      <p:bgPr>
        <a:solidFill>
          <a:srgbClr val="6E9C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/>
        </p:nvSpPr>
        <p:spPr>
          <a:xfrm>
            <a:off x="191792" y="191255"/>
            <a:ext cx="8811216" cy="6475490"/>
          </a:xfrm>
          <a:prstGeom prst="rect">
            <a:avLst/>
          </a:pr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 indent="0" defTabSz="1300480">
              <a:lnSpc>
                <a:spcPct val="100000"/>
              </a:lnSpc>
              <a:spcBef>
                <a:spcPts val="0"/>
              </a:spcBef>
              <a:tabLst/>
              <a:defRPr sz="3400">
                <a:solidFill>
                  <a:srgbClr val="FFFFFF"/>
                </a:solidFill>
                <a:latin typeface="Avenir Next Condensed Demi Bold"/>
                <a:ea typeface="Avenir Next Condensed Demi Bold"/>
                <a:cs typeface="Avenir Next Condensed Demi Bold"/>
                <a:sym typeface="Avenir Next Condensed Demi Bold"/>
              </a:defRPr>
            </a:pPr>
            <a:endParaRPr/>
          </a:p>
        </p:txBody>
      </p:sp>
      <p:pic>
        <p:nvPicPr>
          <p:cNvPr id="201" name="image5.png" descr="image5.png"/>
          <p:cNvPicPr>
            <a:picLocks noChangeAspect="1"/>
          </p:cNvPicPr>
          <p:nvPr/>
        </p:nvPicPr>
        <p:blipFill>
          <a:blip r:embed="rId2">
            <a:alphaModFix amt="26333"/>
            <a:extLst/>
          </a:blip>
          <a:stretch>
            <a:fillRect/>
          </a:stretch>
        </p:blipFill>
        <p:spPr>
          <a:xfrm>
            <a:off x="-4865509" y="-2982367"/>
            <a:ext cx="18833333" cy="12486186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28181" y="6402706"/>
            <a:ext cx="258621" cy="2692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ranje">
    <p:bg>
      <p:bgPr>
        <a:solidFill>
          <a:srgbClr val="FF9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/>
        </p:nvSpPr>
        <p:spPr>
          <a:xfrm>
            <a:off x="191792" y="191255"/>
            <a:ext cx="8811216" cy="6475490"/>
          </a:xfrm>
          <a:prstGeom prst="rect">
            <a:avLst/>
          </a:pr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 indent="0" defTabSz="1300480">
              <a:lnSpc>
                <a:spcPct val="100000"/>
              </a:lnSpc>
              <a:spcBef>
                <a:spcPts val="0"/>
              </a:spcBef>
              <a:tabLst/>
              <a:defRPr sz="3400">
                <a:solidFill>
                  <a:srgbClr val="FFFFFF"/>
                </a:solidFill>
                <a:latin typeface="Avenir Next Condensed Demi Bold"/>
                <a:ea typeface="Avenir Next Condensed Demi Bold"/>
                <a:cs typeface="Avenir Next Condensed Demi Bold"/>
                <a:sym typeface="Avenir Next Condensed Demi Bold"/>
              </a:defRPr>
            </a:pPr>
            <a:endParaRPr/>
          </a:p>
        </p:txBody>
      </p:sp>
      <p:pic>
        <p:nvPicPr>
          <p:cNvPr id="210" name="image5.png" descr="image5.png"/>
          <p:cNvPicPr>
            <a:picLocks noChangeAspect="1"/>
          </p:cNvPicPr>
          <p:nvPr/>
        </p:nvPicPr>
        <p:blipFill>
          <a:blip r:embed="rId2">
            <a:alphaModFix amt="17856"/>
            <a:extLst/>
          </a:blip>
          <a:stretch>
            <a:fillRect/>
          </a:stretch>
        </p:blipFill>
        <p:spPr>
          <a:xfrm>
            <a:off x="-4865509" y="-2982367"/>
            <a:ext cx="18833333" cy="12486186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28181" y="6402706"/>
            <a:ext cx="258621" cy="2692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bg>
      <p:bgPr>
        <a:solidFill>
          <a:srgbClr val="6E9C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>
            <a:off x="191792" y="191256"/>
            <a:ext cx="8811216" cy="6475488"/>
          </a:xfrm>
          <a:prstGeom prst="rect">
            <a:avLst/>
          </a:pr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 indent="0" defTabSz="1300480">
              <a:lnSpc>
                <a:spcPct val="100000"/>
              </a:lnSpc>
              <a:spcBef>
                <a:spcPts val="0"/>
              </a:spcBef>
              <a:tabLst/>
              <a:defRPr sz="340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endParaRPr/>
          </a:p>
        </p:txBody>
      </p:sp>
      <p:pic>
        <p:nvPicPr>
          <p:cNvPr id="39" name="image5.png" descr="image5.png"/>
          <p:cNvPicPr>
            <a:picLocks noChangeAspect="1"/>
          </p:cNvPicPr>
          <p:nvPr/>
        </p:nvPicPr>
        <p:blipFill>
          <a:blip r:embed="rId2">
            <a:alphaModFix amt="26333"/>
            <a:extLst/>
          </a:blip>
          <a:stretch>
            <a:fillRect/>
          </a:stretch>
        </p:blipFill>
        <p:spPr>
          <a:xfrm>
            <a:off x="-4865509" y="-2982367"/>
            <a:ext cx="18833333" cy="12486185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28181" y="6402706"/>
            <a:ext cx="258621" cy="2692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kopie 2">
    <p:bg>
      <p:bgPr>
        <a:solidFill>
          <a:srgbClr val="FF9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/>
        </p:nvSpPr>
        <p:spPr>
          <a:xfrm>
            <a:off x="191792" y="191256"/>
            <a:ext cx="8811216" cy="6475488"/>
          </a:xfrm>
          <a:prstGeom prst="rect">
            <a:avLst/>
          </a:pr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 indent="0" defTabSz="1300480">
              <a:lnSpc>
                <a:spcPct val="100000"/>
              </a:lnSpc>
              <a:spcBef>
                <a:spcPts val="0"/>
              </a:spcBef>
              <a:tabLst/>
              <a:defRPr sz="340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endParaRPr/>
          </a:p>
        </p:txBody>
      </p:sp>
      <p:pic>
        <p:nvPicPr>
          <p:cNvPr id="48" name="image5.png" descr="image5.png"/>
          <p:cNvPicPr>
            <a:picLocks noChangeAspect="1"/>
          </p:cNvPicPr>
          <p:nvPr/>
        </p:nvPicPr>
        <p:blipFill>
          <a:blip r:embed="rId2">
            <a:alphaModFix amt="17856"/>
            <a:extLst/>
          </a:blip>
          <a:stretch>
            <a:fillRect/>
          </a:stretch>
        </p:blipFill>
        <p:spPr>
          <a:xfrm>
            <a:off x="-4865509" y="-2982367"/>
            <a:ext cx="18833333" cy="12486185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28181" y="6402706"/>
            <a:ext cx="258621" cy="2692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19367" y="196303"/>
            <a:ext cx="2857259" cy="2466072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Shape 57"/>
          <p:cNvSpPr/>
          <p:nvPr/>
        </p:nvSpPr>
        <p:spPr>
          <a:xfrm>
            <a:off x="191792" y="191256"/>
            <a:ext cx="8811216" cy="6475488"/>
          </a:xfrm>
          <a:prstGeom prst="rect">
            <a:avLst/>
          </a:prstGeom>
          <a:ln w="12700">
            <a:solidFill>
              <a:srgbClr val="5CA347"/>
            </a:solidFill>
          </a:ln>
        </p:spPr>
        <p:txBody>
          <a:bodyPr lIns="45718" tIns="45718" rIns="45718" bIns="45718"/>
          <a:lstStyle/>
          <a:p>
            <a:pPr indent="0" defTabSz="1300480">
              <a:lnSpc>
                <a:spcPct val="100000"/>
              </a:lnSpc>
              <a:spcBef>
                <a:spcPts val="0"/>
              </a:spcBef>
              <a:tabLst/>
              <a:defRPr sz="340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endParaRPr/>
          </a:p>
        </p:txBody>
      </p:sp>
      <p:sp>
        <p:nvSpPr>
          <p:cNvPr id="58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6294580" y="6221732"/>
            <a:ext cx="258620" cy="2692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image6.jpeg" descr="image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6375" y="-390525"/>
            <a:ext cx="9369425" cy="7302500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Shape 66"/>
          <p:cNvSpPr/>
          <p:nvPr/>
        </p:nvSpPr>
        <p:spPr>
          <a:xfrm>
            <a:off x="191792" y="191256"/>
            <a:ext cx="8811216" cy="6475488"/>
          </a:xfrm>
          <a:prstGeom prst="rect">
            <a:avLst/>
          </a:pr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 indent="0" defTabSz="1300480">
              <a:lnSpc>
                <a:spcPct val="100000"/>
              </a:lnSpc>
              <a:spcBef>
                <a:spcPts val="0"/>
              </a:spcBef>
              <a:tabLst/>
              <a:defRPr sz="340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endParaRPr/>
          </a:p>
        </p:txBody>
      </p:sp>
      <p:sp>
        <p:nvSpPr>
          <p:cNvPr id="6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kopie 2">
    <p:bg>
      <p:bgPr>
        <a:solidFill>
          <a:srgbClr val="FF9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>
            <a:off x="191792" y="191256"/>
            <a:ext cx="8811216" cy="6475488"/>
          </a:xfrm>
          <a:prstGeom prst="rect">
            <a:avLst/>
          </a:pr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 indent="0" defTabSz="1300480">
              <a:lnSpc>
                <a:spcPct val="100000"/>
              </a:lnSpc>
              <a:spcBef>
                <a:spcPts val="0"/>
              </a:spcBef>
              <a:tabLst/>
              <a:defRPr sz="340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endParaRPr/>
          </a:p>
        </p:txBody>
      </p:sp>
      <p:pic>
        <p:nvPicPr>
          <p:cNvPr id="75" name="image5.png" descr="image5.png"/>
          <p:cNvPicPr>
            <a:picLocks noChangeAspect="1"/>
          </p:cNvPicPr>
          <p:nvPr/>
        </p:nvPicPr>
        <p:blipFill>
          <a:blip r:embed="rId2">
            <a:alphaModFix amt="17856"/>
            <a:extLst/>
          </a:blip>
          <a:stretch>
            <a:fillRect/>
          </a:stretch>
        </p:blipFill>
        <p:spPr>
          <a:xfrm>
            <a:off x="-4865509" y="-2982367"/>
            <a:ext cx="18833333" cy="12486185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428181" y="6402706"/>
            <a:ext cx="258621" cy="2692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kopie 6">
    <p:bg>
      <p:bgPr>
        <a:solidFill>
          <a:srgbClr val="5353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image7.jpeg" descr="image7.jpeg"/>
          <p:cNvPicPr>
            <a:picLocks noChangeAspect="1"/>
          </p:cNvPicPr>
          <p:nvPr/>
        </p:nvPicPr>
        <p:blipFill>
          <a:blip r:embed="rId2">
            <a:alphaModFix amt="94334"/>
            <a:extLst/>
          </a:blip>
          <a:stretch>
            <a:fillRect/>
          </a:stretch>
        </p:blipFill>
        <p:spPr>
          <a:xfrm>
            <a:off x="-54621" y="-234289"/>
            <a:ext cx="10583685" cy="7051380"/>
          </a:xfrm>
          <a:prstGeom prst="rect">
            <a:avLst/>
          </a:prstGeom>
          <a:ln w="12700">
            <a:miter lim="400000"/>
          </a:ln>
        </p:spPr>
      </p:pic>
      <p:sp>
        <p:nvSpPr>
          <p:cNvPr id="84" name="Shape 84"/>
          <p:cNvSpPr/>
          <p:nvPr/>
        </p:nvSpPr>
        <p:spPr>
          <a:xfrm>
            <a:off x="191792" y="191255"/>
            <a:ext cx="8811216" cy="6475490"/>
          </a:xfrm>
          <a:prstGeom prst="rect">
            <a:avLst/>
          </a:pr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 indent="0" defTabSz="1300480">
              <a:lnSpc>
                <a:spcPct val="100000"/>
              </a:lnSpc>
              <a:spcBef>
                <a:spcPts val="0"/>
              </a:spcBef>
              <a:tabLst/>
              <a:defRPr sz="3400">
                <a:solidFill>
                  <a:srgbClr val="FFFFFF"/>
                </a:solidFill>
                <a:latin typeface="Avenir Next Condensed Demi Bold"/>
                <a:ea typeface="Avenir Next Condensed Demi Bold"/>
                <a:cs typeface="Avenir Next Condensed Demi Bold"/>
                <a:sym typeface="Avenir Next Condensed Demi Bold"/>
              </a:defRPr>
            </a:pPr>
            <a:endParaRPr/>
          </a:p>
        </p:txBody>
      </p:sp>
      <p:sp>
        <p:nvSpPr>
          <p:cNvPr id="8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kopi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image8.png" descr="image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03516" y="-40672"/>
            <a:ext cx="10415524" cy="6939344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Shape 93"/>
          <p:cNvSpPr/>
          <p:nvPr/>
        </p:nvSpPr>
        <p:spPr>
          <a:xfrm>
            <a:off x="191792" y="191255"/>
            <a:ext cx="8811216" cy="6475490"/>
          </a:xfrm>
          <a:prstGeom prst="rect">
            <a:avLst/>
          </a:pr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 indent="0" defTabSz="1300480">
              <a:lnSpc>
                <a:spcPct val="100000"/>
              </a:lnSpc>
              <a:spcBef>
                <a:spcPts val="0"/>
              </a:spcBef>
              <a:tabLst/>
              <a:defRPr sz="3400">
                <a:solidFill>
                  <a:srgbClr val="FFFFFF"/>
                </a:solidFill>
                <a:latin typeface="Avenir Next Condensed Demi Bold"/>
                <a:ea typeface="Avenir Next Condensed Demi Bold"/>
                <a:cs typeface="Avenir Next Condensed Demi Bold"/>
                <a:sym typeface="Avenir Next Condensed Demi Bold"/>
              </a:defRPr>
            </a:pPr>
            <a:endParaRPr/>
          </a:p>
        </p:txBody>
      </p:sp>
      <p:sp>
        <p:nvSpPr>
          <p:cNvPr id="9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 descr="image2.png"/>
          <p:cNvPicPr>
            <a:picLocks noChangeAspect="1"/>
          </p:cNvPicPr>
          <p:nvPr/>
        </p:nvPicPr>
        <p:blipFill>
          <a:blip r:embed="rId24">
            <a:alphaModFix amt="80466"/>
            <a:extLst/>
          </a:blip>
          <a:stretch>
            <a:fillRect/>
          </a:stretch>
        </p:blipFill>
        <p:spPr>
          <a:xfrm>
            <a:off x="-19012" y="-244494"/>
            <a:ext cx="9182063" cy="715647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/>
          <p:nvPr/>
        </p:nvSpPr>
        <p:spPr>
          <a:xfrm>
            <a:off x="191792" y="191256"/>
            <a:ext cx="8811216" cy="6475488"/>
          </a:xfrm>
          <a:prstGeom prst="rect">
            <a:avLst/>
          </a:pr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 indent="0" defTabSz="1300480">
              <a:lnSpc>
                <a:spcPct val="100000"/>
              </a:lnSpc>
              <a:spcBef>
                <a:spcPts val="0"/>
              </a:spcBef>
              <a:tabLst/>
              <a:defRPr sz="340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endParaRPr/>
          </a:p>
        </p:txBody>
      </p:sp>
      <p:sp>
        <p:nvSpPr>
          <p:cNvPr id="4" name="Titeltekst"/>
          <p:cNvSpPr txBox="1">
            <a:spLocks noGrp="1"/>
          </p:cNvSpPr>
          <p:nvPr>
            <p:ph type="title"/>
          </p:nvPr>
        </p:nvSpPr>
        <p:spPr>
          <a:xfrm>
            <a:off x="1370012" y="1371600"/>
            <a:ext cx="7315201" cy="106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/>
          <a:lstStyle/>
          <a:p>
            <a:r>
              <a:t>Titeltekst</a:t>
            </a:r>
          </a:p>
        </p:txBody>
      </p:sp>
      <p:sp>
        <p:nvSpPr>
          <p:cNvPr id="5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5103812" y="2438400"/>
            <a:ext cx="3581401" cy="441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6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6294581" y="6220938"/>
            <a:ext cx="258621" cy="2692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indent="0" algn="r" defTabSz="457200">
              <a:lnSpc>
                <a:spcPct val="100000"/>
              </a:lnSpc>
              <a:spcBef>
                <a:spcPts val="0"/>
              </a:spcBef>
              <a:tabLst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78606" marR="0" indent="-278606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AutoNum type="arabicPeriod"/>
        <a:tabLst/>
        <a:defRPr sz="2600" b="0" i="0" u="none" strike="noStrike" cap="none" spc="0" baseline="0">
          <a:ln>
            <a:noFill/>
          </a:ln>
          <a:solidFill>
            <a:srgbClr val="535353"/>
          </a:solidFill>
          <a:uFillTx/>
          <a:latin typeface="Arial Narrow"/>
          <a:ea typeface="Arial Narrow"/>
          <a:cs typeface="Arial Narrow"/>
          <a:sym typeface="Arial Narrow"/>
        </a:defRPr>
      </a:lvl1pPr>
      <a:lvl2pPr marL="927274" marR="0" indent="-470074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AutoNum type="arabicPeriod"/>
        <a:tabLst/>
        <a:defRPr sz="2600" b="0" i="0" u="none" strike="noStrike" cap="none" spc="0" baseline="0">
          <a:ln>
            <a:noFill/>
          </a:ln>
          <a:solidFill>
            <a:srgbClr val="535353"/>
          </a:solidFill>
          <a:uFillTx/>
          <a:latin typeface="Arial Narrow"/>
          <a:ea typeface="Arial Narrow"/>
          <a:cs typeface="Arial Narrow"/>
          <a:sym typeface="Arial Narrow"/>
        </a:defRPr>
      </a:lvl2pPr>
      <a:lvl3pPr marL="1354664" marR="0" indent="-440264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AutoNum type="arabicPeriod"/>
        <a:tabLst/>
        <a:defRPr sz="2600" b="0" i="0" u="none" strike="noStrike" cap="none" spc="0" baseline="0">
          <a:ln>
            <a:noFill/>
          </a:ln>
          <a:solidFill>
            <a:srgbClr val="535353"/>
          </a:solidFill>
          <a:uFillTx/>
          <a:latin typeface="Arial Narrow"/>
          <a:ea typeface="Arial Narrow"/>
          <a:cs typeface="Arial Narrow"/>
          <a:sym typeface="Arial Narrow"/>
        </a:defRPr>
      </a:lvl3pPr>
      <a:lvl4pPr marL="1899000" marR="0" indent="-527402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AutoNum type="arabicPeriod"/>
        <a:tabLst/>
        <a:defRPr sz="2600" b="0" i="0" u="none" strike="noStrike" cap="none" spc="0" baseline="0">
          <a:ln>
            <a:noFill/>
          </a:ln>
          <a:solidFill>
            <a:srgbClr val="535353"/>
          </a:solidFill>
          <a:uFillTx/>
          <a:latin typeface="Arial Narrow"/>
          <a:ea typeface="Arial Narrow"/>
          <a:cs typeface="Arial Narrow"/>
          <a:sym typeface="Arial Narrow"/>
        </a:defRPr>
      </a:lvl4pPr>
      <a:lvl5pPr marL="2415819" marR="0" indent="-587019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AutoNum type="arabicPeriod"/>
        <a:tabLst/>
        <a:defRPr sz="2600" b="0" i="0" u="none" strike="noStrike" cap="none" spc="0" baseline="0">
          <a:ln>
            <a:noFill/>
          </a:ln>
          <a:solidFill>
            <a:srgbClr val="535353"/>
          </a:solidFill>
          <a:uFillTx/>
          <a:latin typeface="Arial Narrow"/>
          <a:ea typeface="Arial Narrow"/>
          <a:cs typeface="Arial Narrow"/>
          <a:sym typeface="Arial Narrow"/>
        </a:defRPr>
      </a:lvl5pPr>
      <a:lvl6pPr marL="2873019" marR="0" indent="-587019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AutoNum type="arabicPeriod"/>
        <a:tabLst/>
        <a:defRPr sz="2600" b="0" i="0" u="none" strike="noStrike" cap="none" spc="0" baseline="0">
          <a:ln>
            <a:noFill/>
          </a:ln>
          <a:solidFill>
            <a:srgbClr val="535353"/>
          </a:solidFill>
          <a:uFillTx/>
          <a:latin typeface="Arial Narrow"/>
          <a:ea typeface="Arial Narrow"/>
          <a:cs typeface="Arial Narrow"/>
          <a:sym typeface="Arial Narrow"/>
        </a:defRPr>
      </a:lvl6pPr>
      <a:lvl7pPr marL="3330221" marR="0" indent="-587019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AutoNum type="arabicPeriod"/>
        <a:tabLst/>
        <a:defRPr sz="2600" b="0" i="0" u="none" strike="noStrike" cap="none" spc="0" baseline="0">
          <a:ln>
            <a:noFill/>
          </a:ln>
          <a:solidFill>
            <a:srgbClr val="535353"/>
          </a:solidFill>
          <a:uFillTx/>
          <a:latin typeface="Arial Narrow"/>
          <a:ea typeface="Arial Narrow"/>
          <a:cs typeface="Arial Narrow"/>
          <a:sym typeface="Arial Narrow"/>
        </a:defRPr>
      </a:lvl7pPr>
      <a:lvl8pPr marL="3787421" marR="0" indent="-587019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AutoNum type="arabicPeriod"/>
        <a:tabLst/>
        <a:defRPr sz="2600" b="0" i="0" u="none" strike="noStrike" cap="none" spc="0" baseline="0">
          <a:ln>
            <a:noFill/>
          </a:ln>
          <a:solidFill>
            <a:srgbClr val="535353"/>
          </a:solidFill>
          <a:uFillTx/>
          <a:latin typeface="Arial Narrow"/>
          <a:ea typeface="Arial Narrow"/>
          <a:cs typeface="Arial Narrow"/>
          <a:sym typeface="Arial Narrow"/>
        </a:defRPr>
      </a:lvl8pPr>
      <a:lvl9pPr marL="4244621" marR="0" indent="-587021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Tx/>
        <a:buAutoNum type="arabicPeriod"/>
        <a:tabLst/>
        <a:defRPr sz="2600" b="0" i="0" u="none" strike="noStrike" cap="none" spc="0" baseline="0">
          <a:ln>
            <a:noFill/>
          </a:ln>
          <a:solidFill>
            <a:srgbClr val="535353"/>
          </a:solidFill>
          <a:uFillTx/>
          <a:latin typeface="Arial Narrow"/>
          <a:ea typeface="Arial Narrow"/>
          <a:cs typeface="Arial Narrow"/>
          <a:sym typeface="Arial Narrow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4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5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7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9.xml"/><Relationship Id="rId2" Type="http://schemas.openxmlformats.org/officeDocument/2006/relationships/hyperlink" Target="http://www.zorgbedrijfantwerpen.be/dagvandezorg" TargetMode="Externa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1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www.zorgbedrijf.antwerpen.be/cadix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klantendienst@zorgbedrijf.antwerpen.be" TargetMode="External"/><Relationship Id="rId2" Type="http://schemas.openxmlformats.org/officeDocument/2006/relationships/hyperlink" Target="mailto:veerle.verheyen@zorgbedrijf.antwerpen.be" TargetMode="External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12.xml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orgbedrijf.antwerpen.be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/>
          <p:nvPr/>
        </p:nvSpPr>
        <p:spPr>
          <a:xfrm>
            <a:off x="185820" y="1848836"/>
            <a:ext cx="8823160" cy="2705869"/>
          </a:xfrm>
          <a:prstGeom prst="rect">
            <a:avLst/>
          </a:prstGeom>
          <a:solidFill>
            <a:srgbClr val="008000">
              <a:alpha val="41958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28600" tIns="228600" rIns="228600" bIns="228600" anchor="ctr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tabLst/>
              <a:defRPr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nl-BE" dirty="0"/>
              <a:t>Serviceflats en dienstencentrum</a:t>
            </a:r>
          </a:p>
          <a:p>
            <a:pPr>
              <a:lnSpc>
                <a:spcPct val="100000"/>
              </a:lnSpc>
              <a:spcBef>
                <a:spcPts val="600"/>
              </a:spcBef>
              <a:tabLst/>
              <a:defRPr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5400" dirty="0" err="1"/>
              <a:t>Cadix</a:t>
            </a:r>
            <a:endParaRPr b="0" dirty="0">
              <a:latin typeface="Avenir Next Condensed Demi Bold"/>
              <a:ea typeface="Avenir Next Condensed Demi Bold"/>
              <a:cs typeface="Avenir Next Condensed Demi Bold"/>
              <a:sym typeface="Avenir Next Condensed Demi Bold"/>
            </a:endParaRPr>
          </a:p>
          <a:p>
            <a:pPr indent="0">
              <a:lnSpc>
                <a:spcPct val="100000"/>
              </a:lnSpc>
              <a:spcBef>
                <a:spcPts val="700"/>
              </a:spcBef>
              <a:tabLst/>
              <a:defRPr sz="33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 err="1"/>
              <a:t>infovergadering</a:t>
            </a:r>
            <a:r>
              <a:rPr dirty="0"/>
              <a:t> </a:t>
            </a:r>
            <a:r>
              <a:rPr dirty="0" err="1"/>
              <a:t>buurtbewoners</a:t>
            </a:r>
            <a:r>
              <a:rPr dirty="0"/>
              <a:t> - 7 </a:t>
            </a:r>
            <a:r>
              <a:rPr dirty="0" err="1"/>
              <a:t>februari</a:t>
            </a:r>
            <a:r>
              <a:rPr dirty="0"/>
              <a:t> 2018</a:t>
            </a:r>
          </a:p>
        </p:txBody>
      </p:sp>
      <p:pic>
        <p:nvPicPr>
          <p:cNvPr id="221" name="image20.png" descr="image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05399" y="5770743"/>
            <a:ext cx="2148650" cy="8539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image27.png" descr="image2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34386"/>
            <a:ext cx="9144000" cy="7133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/>
          <p:nvPr/>
        </p:nvSpPr>
        <p:spPr>
          <a:xfrm>
            <a:off x="468310" y="764705"/>
            <a:ext cx="7991480" cy="1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4" name="Shape 254"/>
          <p:cNvSpPr txBox="1"/>
          <p:nvPr/>
        </p:nvSpPr>
        <p:spPr>
          <a:xfrm>
            <a:off x="867640" y="2095502"/>
            <a:ext cx="8424720" cy="3691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indent="88900">
              <a:spcBef>
                <a:spcPts val="600"/>
              </a:spcBef>
              <a:tabLst/>
              <a:defRPr sz="3900" b="1">
                <a:solidFill>
                  <a:schemeClr val="accent3">
                    <a:satOff val="-6373"/>
                    <a:lumOff val="-10823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/>
              <a:t>Waar vindt u onze huidige serviceflats </a:t>
            </a:r>
            <a:endParaRPr sz="3800" dirty="0"/>
          </a:p>
          <a:p>
            <a:pPr indent="88900">
              <a:spcBef>
                <a:spcPts val="600"/>
              </a:spcBef>
              <a:tabLst/>
              <a:defRPr sz="3900" b="1">
                <a:solidFill>
                  <a:schemeClr val="accent3">
                    <a:satOff val="-6373"/>
                    <a:lumOff val="-10823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/>
              <a:t>en dienstencentra in Antwerpen noord?</a:t>
            </a:r>
            <a:endParaRPr sz="3800" dirty="0"/>
          </a:p>
          <a:p>
            <a:pPr marL="240631" indent="-240631">
              <a:lnSpc>
                <a:spcPct val="120000"/>
              </a:lnSpc>
              <a:spcBef>
                <a:spcPts val="0"/>
              </a:spcBef>
              <a:buSzPct val="100000"/>
              <a:buAutoNum type="arabicPeriod"/>
              <a:tabLst/>
              <a:defRPr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b="1" dirty="0"/>
              <a:t>Essenhof</a:t>
            </a:r>
            <a:r>
              <a:rPr dirty="0"/>
              <a:t> | Dambruggestraat 308</a:t>
            </a:r>
            <a:r>
              <a:rPr sz="2600" b="1" dirty="0"/>
              <a:t> </a:t>
            </a:r>
            <a:br>
              <a:rPr sz="2600" b="1" dirty="0"/>
            </a:br>
            <a:r>
              <a:rPr dirty="0"/>
              <a:t>Dienstencentrum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serviceflats</a:t>
            </a:r>
            <a:r>
              <a:rPr lang="nl-BE" dirty="0"/>
              <a:t>:</a:t>
            </a:r>
            <a:r>
              <a:rPr dirty="0"/>
              <a:t> </a:t>
            </a:r>
            <a:r>
              <a:rPr lang="nl-BE" dirty="0"/>
              <a:t>44 </a:t>
            </a:r>
            <a:r>
              <a:rPr dirty="0"/>
              <a:t>flats van 45 tot 50m²</a:t>
            </a:r>
            <a:r>
              <a:rPr lang="nl-BE" dirty="0"/>
              <a:t> met 1 slaapkamer </a:t>
            </a:r>
            <a:endParaRPr sz="2600" dirty="0"/>
          </a:p>
          <a:p>
            <a:pPr marL="240631" indent="-240631">
              <a:lnSpc>
                <a:spcPct val="120000"/>
              </a:lnSpc>
              <a:spcBef>
                <a:spcPts val="0"/>
              </a:spcBef>
              <a:buSzPct val="100000"/>
              <a:buAutoNum type="arabicPeriod"/>
              <a:tabLst/>
              <a:defRPr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b="1" dirty="0"/>
              <a:t>Olijftak </a:t>
            </a:r>
            <a:r>
              <a:rPr dirty="0"/>
              <a:t>| </a:t>
            </a:r>
            <a:r>
              <a:rPr dirty="0" err="1"/>
              <a:t>Hollandstraat</a:t>
            </a:r>
            <a:r>
              <a:rPr dirty="0"/>
              <a:t> 2</a:t>
            </a:r>
            <a:r>
              <a:rPr lang="nl-BE" dirty="0"/>
              <a:t>3</a:t>
            </a:r>
            <a:r>
              <a:rPr dirty="0"/>
              <a:t>-</a:t>
            </a:r>
            <a:r>
              <a:rPr lang="nl-BE" dirty="0"/>
              <a:t>25-</a:t>
            </a:r>
            <a:r>
              <a:rPr dirty="0"/>
              <a:t>27</a:t>
            </a:r>
            <a:br>
              <a:rPr sz="2600" b="1" dirty="0"/>
            </a:br>
            <a:r>
              <a:rPr dirty="0"/>
              <a:t>Dienstencentrum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serviceflats</a:t>
            </a:r>
            <a:r>
              <a:rPr lang="nl-BE" dirty="0"/>
              <a:t>:</a:t>
            </a:r>
            <a:r>
              <a:rPr dirty="0"/>
              <a:t> 120 flats van 50m² met 1 </a:t>
            </a:r>
            <a:r>
              <a:rPr dirty="0" err="1"/>
              <a:t>slaapkamer</a:t>
            </a:r>
            <a:endParaRPr lang="nl-BE" dirty="0"/>
          </a:p>
          <a:p>
            <a:pPr marL="240631" indent="-240631">
              <a:lnSpc>
                <a:spcPct val="120000"/>
              </a:lnSpc>
              <a:spcBef>
                <a:spcPts val="0"/>
              </a:spcBef>
              <a:buSzPct val="100000"/>
              <a:buAutoNum type="arabicPeriod"/>
              <a:tabLst/>
              <a:defRPr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nl-BE" b="1" dirty="0" err="1"/>
              <a:t>Seefhoek</a:t>
            </a:r>
            <a:r>
              <a:rPr lang="nl-BE" dirty="0"/>
              <a:t> | Onderwijsstraat 13</a:t>
            </a:r>
          </a:p>
          <a:p>
            <a:pPr indent="0">
              <a:lnSpc>
                <a:spcPct val="120000"/>
              </a:lnSpc>
              <a:spcBef>
                <a:spcPts val="0"/>
              </a:spcBef>
              <a:buSzPct val="100000"/>
              <a:tabLst/>
              <a:defRPr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nl-BE" dirty="0"/>
              <a:t>     Dienstencentrum </a:t>
            </a:r>
            <a:endParaRPr dirty="0"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Schermafdruk 2018-01-29 14.56.08.png" descr="Schermafdruk 2018-01-29 14.56.0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138" y="19029"/>
            <a:ext cx="9265076" cy="7156471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Cirkel"/>
          <p:cNvSpPr/>
          <p:nvPr/>
        </p:nvSpPr>
        <p:spPr>
          <a:xfrm>
            <a:off x="914151" y="393650"/>
            <a:ext cx="311151" cy="311151"/>
          </a:xfrm>
          <a:prstGeom prst="ellipse">
            <a:avLst/>
          </a:prstGeom>
          <a:solidFill>
            <a:schemeClr val="accent3"/>
          </a:solidFill>
          <a:ln w="38100">
            <a:solidFill>
              <a:srgbClr val="FFFFFF"/>
            </a:solidFill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7"/>
          <p:cNvSpPr txBox="1"/>
          <p:nvPr/>
        </p:nvSpPr>
        <p:spPr>
          <a:xfrm>
            <a:off x="678361" y="2562225"/>
            <a:ext cx="8828680" cy="1397001"/>
          </a:xfrm>
          <a:prstGeom prst="rect">
            <a:avLst/>
          </a:prstGeom>
          <a:ln w="12700">
            <a:miter lim="400000"/>
          </a:ln>
          <a:effectLst>
            <a:outerShdw blurRad="127000" dist="58507" dir="5400000" rotWithShape="0">
              <a:srgbClr val="808080">
                <a:alpha val="82064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tabLst/>
              <a:defRPr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Cadix</a:t>
            </a:r>
            <a:br/>
            <a:r>
              <a:t>Bouwprogramma en timing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51574C4-3E5D-4804-ACE2-CDF47983DC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1402" y="0"/>
            <a:ext cx="10285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59137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0"/>
          <p:cNvSpPr txBox="1"/>
          <p:nvPr/>
        </p:nvSpPr>
        <p:spPr>
          <a:xfrm>
            <a:off x="723800" y="3239069"/>
            <a:ext cx="7399474" cy="1261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indent="0" defTabSz="650875">
              <a:lnSpc>
                <a:spcPct val="100000"/>
              </a:lnSpc>
              <a:spcBef>
                <a:spcPts val="0"/>
              </a:spcBef>
              <a:tabLst/>
              <a:defRPr sz="3800" b="1">
                <a:solidFill>
                  <a:schemeClr val="accent3">
                    <a:satOff val="-6373"/>
                    <a:lumOff val="-10823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rPr dirty="0"/>
              <a:t>Wat bouwen we?</a:t>
            </a:r>
            <a:endParaRPr lang="nl-BE" dirty="0"/>
          </a:p>
          <a:p>
            <a:r>
              <a:rPr lang="nl-BE" dirty="0"/>
              <a:t>Serviceflats en dienstencentrum </a:t>
            </a:r>
            <a:r>
              <a:rPr lang="nl-BE" dirty="0" err="1"/>
              <a:t>Cadix</a:t>
            </a:r>
            <a:r>
              <a:rPr dirty="0"/>
              <a:t> 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820A1CCC-A118-4E5D-879D-ACA3AF0ECD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59" b="7535"/>
          <a:stretch/>
        </p:blipFill>
        <p:spPr>
          <a:xfrm>
            <a:off x="0" y="-327884"/>
            <a:ext cx="10033760" cy="7117645"/>
          </a:xfrm>
          <a:prstGeom prst="rect">
            <a:avLst/>
          </a:prstGeom>
          <a:solidFill>
            <a:schemeClr val="bg1">
              <a:alpha val="2000"/>
            </a:schemeClr>
          </a:solidFill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AD83DAEC-F0D9-4B36-AA13-33643D8299D8}"/>
              </a:ext>
            </a:extLst>
          </p:cNvPr>
          <p:cNvSpPr/>
          <p:nvPr/>
        </p:nvSpPr>
        <p:spPr>
          <a:xfrm>
            <a:off x="577853" y="173945"/>
            <a:ext cx="4417227" cy="4824000"/>
          </a:xfrm>
          <a:prstGeom prst="rect">
            <a:avLst/>
          </a:prstGeom>
          <a:noFill/>
          <a:ln w="57150" cap="flat">
            <a:solidFill>
              <a:schemeClr val="tx2">
                <a:lumMod val="20000"/>
                <a:lumOff val="8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BE" sz="18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nl-BE" sz="1800" b="1" dirty="0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BE" sz="18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nl-BE" sz="1800" b="1" dirty="0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BE" sz="18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nl-BE" sz="1800" b="1" dirty="0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BE" sz="18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nl-BE" sz="1800" b="1" dirty="0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BE" sz="18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nl-BE" sz="1800" b="1" dirty="0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BE" sz="18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nl-BE" sz="1800" b="1" dirty="0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BE" sz="18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37F0A41D-99CD-4377-9999-03E62F0C7811}"/>
              </a:ext>
            </a:extLst>
          </p:cNvPr>
          <p:cNvSpPr/>
          <p:nvPr/>
        </p:nvSpPr>
        <p:spPr>
          <a:xfrm>
            <a:off x="577853" y="5222009"/>
            <a:ext cx="4417227" cy="555533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r>
              <a:rPr lang="nl-BE" sz="2400" b="1" dirty="0">
                <a:solidFill>
                  <a:schemeClr val="accent3">
                    <a:satOff val="-6373"/>
                    <a:lumOff val="-10823"/>
                  </a:schemeClr>
                </a:solidFill>
                <a:latin typeface="Arial Narrow"/>
                <a:sym typeface="Arial Narrow"/>
              </a:rPr>
              <a:t>van</a:t>
            </a:r>
            <a:r>
              <a:rPr lang="nl-BE" sz="2400" b="1" dirty="0">
                <a:solidFill>
                  <a:schemeClr val="tx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nl-BE" sz="2400" b="1" dirty="0">
                <a:solidFill>
                  <a:schemeClr val="accent3">
                    <a:satOff val="-6373"/>
                    <a:lumOff val="-10823"/>
                  </a:schemeClr>
                </a:solidFill>
                <a:latin typeface="Arial Narrow"/>
                <a:sym typeface="Arial Narrow"/>
              </a:rPr>
              <a:t>Zorgbedrijf</a:t>
            </a:r>
            <a:r>
              <a:rPr lang="nl-BE" sz="2400" b="1" dirty="0">
                <a:solidFill>
                  <a:schemeClr val="tx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nl-BE" sz="2400" b="1" dirty="0">
                <a:solidFill>
                  <a:schemeClr val="accent3">
                    <a:satOff val="-6373"/>
                    <a:lumOff val="-10823"/>
                  </a:schemeClr>
                </a:solidFill>
                <a:latin typeface="Arial Narrow"/>
                <a:sym typeface="Arial Narrow"/>
              </a:rPr>
              <a:t>Antwerpen</a:t>
            </a:r>
            <a:endParaRPr lang="nl-BE" sz="2400" b="1" dirty="0">
              <a:solidFill>
                <a:schemeClr val="accent3">
                  <a:satOff val="-6373"/>
                  <a:lumOff val="-10823"/>
                </a:schemeClr>
              </a:solidFill>
              <a:latin typeface="Arial Narrow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B3683EA4-0AF5-4E9E-8FC0-33B32A22247B}"/>
              </a:ext>
            </a:extLst>
          </p:cNvPr>
          <p:cNvSpPr/>
          <p:nvPr/>
        </p:nvSpPr>
        <p:spPr>
          <a:xfrm>
            <a:off x="5305808" y="173946"/>
            <a:ext cx="3087566" cy="4824000"/>
          </a:xfrm>
          <a:prstGeom prst="rect">
            <a:avLst/>
          </a:prstGeom>
          <a:solidFill>
            <a:schemeClr val="tx2">
              <a:lumMod val="20000"/>
              <a:lumOff val="80000"/>
              <a:alpha val="73000"/>
            </a:schemeClr>
          </a:solidFill>
          <a:ln w="57150" cap="flat">
            <a:solidFill>
              <a:schemeClr val="tx2">
                <a:lumMod val="20000"/>
                <a:lumOff val="8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BE" sz="18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nl-BE" sz="1800" b="1" dirty="0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BE" sz="18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nl-BE" sz="1800" b="1" dirty="0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BE" sz="18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nl-BE" sz="1800" b="1" dirty="0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BE" sz="18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nl-BE" sz="1800" b="1" dirty="0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BE" sz="18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nl-BE" sz="1800" b="1" dirty="0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BE" sz="18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nl-BE" sz="1800" b="1" dirty="0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BE" sz="18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70E1B52-1999-463E-8A63-2B1BE16C0222}"/>
              </a:ext>
            </a:extLst>
          </p:cNvPr>
          <p:cNvSpPr/>
          <p:nvPr/>
        </p:nvSpPr>
        <p:spPr>
          <a:xfrm>
            <a:off x="5305809" y="5222008"/>
            <a:ext cx="3087566" cy="555533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r>
              <a:rPr lang="nl-BE" sz="2400" b="1" dirty="0">
                <a:solidFill>
                  <a:schemeClr val="tx1"/>
                </a:solidFill>
                <a:latin typeface="Arial Narrow"/>
              </a:rPr>
              <a:t>van bouwpromotor DCA</a:t>
            </a:r>
          </a:p>
        </p:txBody>
      </p:sp>
    </p:spTree>
    <p:extLst>
      <p:ext uri="{BB962C8B-B14F-4D97-AF65-F5344CB8AC3E}">
        <p14:creationId xmlns:p14="http://schemas.microsoft.com/office/powerpoint/2010/main" val="70857355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Rechthoek 4"/>
          <p:cNvSpPr txBox="1"/>
          <p:nvPr/>
        </p:nvSpPr>
        <p:spPr>
          <a:xfrm>
            <a:off x="271209" y="1114245"/>
            <a:ext cx="8488220" cy="6116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indent="822960">
              <a:defRPr sz="3700" b="1">
                <a:solidFill>
                  <a:schemeClr val="accent3">
                    <a:satOff val="-6373"/>
                    <a:lumOff val="-10823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nl-BE" dirty="0"/>
              <a:t>Wat wordt er gerealiseerd? </a:t>
            </a:r>
            <a:endParaRPr dirty="0"/>
          </a:p>
          <a:p>
            <a:pPr marL="1267460" indent="-457200">
              <a:buSzPct val="100000"/>
              <a:buFont typeface="Arial"/>
              <a:buChar char="•"/>
              <a:defRPr sz="2600" b="1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/>
              <a:t>65 serviceflats </a:t>
            </a:r>
            <a:r>
              <a:rPr b="0" dirty="0"/>
              <a:t>met 1 of 2 slaapkamers en terras</a:t>
            </a:r>
            <a:endParaRPr dirty="0">
              <a:solidFill>
                <a:srgbClr val="FFFFFF"/>
              </a:solidFill>
            </a:endParaRPr>
          </a:p>
          <a:p>
            <a:pPr marL="1267460" indent="-457200">
              <a:buSzPct val="100000"/>
              <a:buFont typeface="Arial"/>
              <a:buChar char="•"/>
              <a:defRPr sz="26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/>
              <a:t>6 bouwlagen (5 verdiepingen + kelder)</a:t>
            </a:r>
            <a:endParaRPr dirty="0">
              <a:solidFill>
                <a:srgbClr val="FFFFFF"/>
              </a:solidFill>
            </a:endParaRPr>
          </a:p>
          <a:p>
            <a:pPr marL="1267460" indent="-457200">
              <a:buSzPct val="100000"/>
              <a:buFont typeface="Arial"/>
              <a:buChar char="•"/>
              <a:defRPr sz="26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nl-BE" dirty="0"/>
              <a:t>een </a:t>
            </a:r>
            <a:r>
              <a:rPr lang="nl-BE" b="1" dirty="0"/>
              <a:t>dienstencentrum</a:t>
            </a:r>
            <a:r>
              <a:rPr lang="nl-BE" dirty="0"/>
              <a:t> waar u ‘s middags een betaalbare en lekkere maaltijd kunt eten. Waar u kunt deelnemen aan activiteiten of kunt gebruikmaken van de </a:t>
            </a:r>
            <a:r>
              <a:rPr lang="nl-BE" dirty="0" err="1"/>
              <a:t>wellness</a:t>
            </a:r>
            <a:endParaRPr lang="nl-BE" dirty="0"/>
          </a:p>
          <a:p>
            <a:pPr marL="1267460" indent="-457200">
              <a:buSzPct val="100000"/>
              <a:buFont typeface="Arial"/>
              <a:buChar char="•"/>
              <a:defRPr sz="26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nl-BE" dirty="0"/>
              <a:t>Ondergrondse </a:t>
            </a:r>
            <a:r>
              <a:rPr lang="nl-BE" b="1" dirty="0"/>
              <a:t>parkeerkelder</a:t>
            </a:r>
            <a:r>
              <a:rPr lang="nl-BE" dirty="0"/>
              <a:t> met 50 privatieve autostaanplaatsen en een fietsenstalling</a:t>
            </a:r>
          </a:p>
          <a:p>
            <a:pPr marL="1267460" indent="-457200">
              <a:buSzPct val="100000"/>
              <a:buFont typeface="Arial"/>
              <a:buChar char="•"/>
              <a:defRPr sz="26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nl-BE" dirty="0"/>
              <a:t>Groen </a:t>
            </a:r>
            <a:r>
              <a:rPr lang="nl-BE" b="1" dirty="0"/>
              <a:t>dakterras</a:t>
            </a:r>
            <a:endParaRPr b="1" dirty="0"/>
          </a:p>
          <a:p>
            <a:pPr indent="822960">
              <a:defRPr sz="2600" b="1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endParaRPr dirty="0">
              <a:solidFill>
                <a:srgbClr val="FFFFFF"/>
              </a:solidFill>
            </a:endParaRPr>
          </a:p>
          <a:p>
            <a:pPr indent="822960">
              <a:defRPr sz="2600" b="1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endParaRPr dirty="0">
              <a:solidFill>
                <a:srgbClr val="FFFFFF"/>
              </a:solidFill>
            </a:endParaRPr>
          </a:p>
          <a:p>
            <a:pPr indent="822960">
              <a:defRPr sz="2600" b="1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39576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Rechthoek 4"/>
          <p:cNvSpPr txBox="1"/>
          <p:nvPr/>
        </p:nvSpPr>
        <p:spPr>
          <a:xfrm>
            <a:off x="271208" y="1114245"/>
            <a:ext cx="8575079" cy="56176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indent="822960">
              <a:defRPr sz="3700" b="1">
                <a:solidFill>
                  <a:schemeClr val="accent3">
                    <a:satOff val="-6373"/>
                    <a:lumOff val="-10823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nl-BE" dirty="0"/>
              <a:t>Waarom wordt dit gerealiseerd? </a:t>
            </a:r>
          </a:p>
          <a:p>
            <a:pPr marL="1267460" indent="-457200">
              <a:buSzPct val="100000"/>
              <a:buFont typeface="Arial"/>
              <a:buChar char="•"/>
              <a:defRPr sz="26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nl-BE" sz="2600" dirty="0">
                <a:solidFill>
                  <a:srgbClr val="000000"/>
                </a:solidFill>
                <a:latin typeface="Arial Narrow"/>
              </a:rPr>
              <a:t>Senioren integreren in een globaal-sociaal maatschappelijk netwerk </a:t>
            </a:r>
          </a:p>
          <a:p>
            <a:pPr marL="1267460" indent="-457200">
              <a:buSzPct val="100000"/>
              <a:buFont typeface="Arial"/>
              <a:buChar char="•"/>
              <a:defRPr sz="26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nl-BE" sz="2600" dirty="0">
                <a:solidFill>
                  <a:srgbClr val="000000"/>
                </a:solidFill>
                <a:latin typeface="Arial Narrow"/>
              </a:rPr>
              <a:t>Evenwicht tussen zelfredzaamheid &amp; zorgverstrekking </a:t>
            </a:r>
          </a:p>
          <a:p>
            <a:pPr marL="1267460" indent="-457200">
              <a:buSzPct val="100000"/>
              <a:buFont typeface="Arial"/>
              <a:buChar char="•"/>
              <a:defRPr sz="26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nl-BE" sz="2600" dirty="0">
                <a:solidFill>
                  <a:srgbClr val="000000"/>
                </a:solidFill>
                <a:latin typeface="Arial Narrow"/>
              </a:rPr>
              <a:t>Leefomgeving voor senioren waar ze elkaar kunnen ontmoeten, leren kennen en beïnvloeden </a:t>
            </a:r>
          </a:p>
          <a:p>
            <a:pPr marL="1267460" indent="-457200">
              <a:buSzPct val="100000"/>
              <a:buFont typeface="Arial"/>
              <a:buChar char="•"/>
              <a:defRPr sz="26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nl-BE" sz="2600" dirty="0">
                <a:solidFill>
                  <a:srgbClr val="000000"/>
                </a:solidFill>
                <a:latin typeface="Arial Narrow"/>
              </a:rPr>
              <a:t>Een ontmoetingsplaats voor senioren uit de buurt: gezelligheid, cursussen &amp; activiteiten, maaltijden, kapper, … </a:t>
            </a:r>
          </a:p>
          <a:p>
            <a:pPr marL="810260" indent="0">
              <a:buSzPct val="100000"/>
              <a:defRPr sz="26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endParaRPr sz="2600" dirty="0">
              <a:solidFill>
                <a:srgbClr val="000000"/>
              </a:solidFill>
              <a:latin typeface="Arial Narrow"/>
            </a:endParaRPr>
          </a:p>
          <a:p>
            <a:pPr marL="1267460" indent="-457200">
              <a:buSzPct val="100000"/>
              <a:buFont typeface="Arial"/>
              <a:buChar char="•"/>
              <a:defRPr sz="26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endParaRPr sz="2600" dirty="0">
              <a:solidFill>
                <a:srgbClr val="000000"/>
              </a:solidFill>
              <a:latin typeface="Arial Narrow"/>
            </a:endParaRPr>
          </a:p>
          <a:p>
            <a:pPr indent="822960">
              <a:defRPr sz="2600" b="1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74180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310"/>
          <p:cNvSpPr/>
          <p:nvPr/>
        </p:nvSpPr>
        <p:spPr>
          <a:xfrm>
            <a:off x="468311" y="764704"/>
            <a:ext cx="7991479" cy="1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78" name="Afbeelding 3" descr="Afbeelding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1187"/>
            <a:ext cx="10320560" cy="68803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/>
          <p:nvPr/>
        </p:nvSpPr>
        <p:spPr>
          <a:xfrm>
            <a:off x="1327592" y="2468881"/>
            <a:ext cx="4651285" cy="2682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indent="0" defTabSz="650875">
              <a:lnSpc>
                <a:spcPct val="100000"/>
              </a:lnSpc>
              <a:spcBef>
                <a:spcPts val="0"/>
              </a:spcBef>
              <a:tabLst/>
              <a:defRPr sz="3800" b="1">
                <a:solidFill>
                  <a:schemeClr val="accent3">
                    <a:satOff val="-6373"/>
                    <a:lumOff val="-10823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Op het programma:</a:t>
            </a:r>
            <a:endParaRPr sz="3900">
              <a:solidFill>
                <a:srgbClr val="9B9B9B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marL="347578" indent="-347578">
              <a:lnSpc>
                <a:spcPct val="100000"/>
              </a:lnSpc>
              <a:spcBef>
                <a:spcPts val="1000"/>
              </a:spcBef>
              <a:buSzPct val="100000"/>
              <a:buAutoNum type="arabicPeriod"/>
              <a:tabLst/>
              <a:defRPr sz="26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Voorstelling Zorgbedrijf Antwerpen</a:t>
            </a:r>
            <a:endParaRPr>
              <a:solidFill>
                <a:srgbClr val="000000"/>
              </a:solidFill>
            </a:endParaRPr>
          </a:p>
          <a:p>
            <a:pPr marL="347578" indent="-347578">
              <a:lnSpc>
                <a:spcPct val="100000"/>
              </a:lnSpc>
              <a:spcBef>
                <a:spcPts val="1000"/>
              </a:spcBef>
              <a:buSzPct val="100000"/>
              <a:buAutoNum type="arabicPeriod"/>
              <a:tabLst/>
              <a:defRPr sz="26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Bouwprogramma en timing</a:t>
            </a:r>
            <a:endParaRPr>
              <a:solidFill>
                <a:srgbClr val="000000"/>
              </a:solidFill>
            </a:endParaRPr>
          </a:p>
          <a:p>
            <a:pPr marL="347578" indent="-347578">
              <a:lnSpc>
                <a:spcPct val="100000"/>
              </a:lnSpc>
              <a:spcBef>
                <a:spcPts val="1000"/>
              </a:spcBef>
              <a:buSzPct val="100000"/>
              <a:buAutoNum type="arabicPeriod"/>
              <a:tabLst/>
              <a:defRPr sz="26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Impact voor de buurt</a:t>
            </a:r>
            <a:endParaRPr>
              <a:solidFill>
                <a:srgbClr val="000000"/>
              </a:solidFill>
            </a:endParaRPr>
          </a:p>
          <a:p>
            <a:pPr marL="347578" indent="-347578">
              <a:lnSpc>
                <a:spcPct val="100000"/>
              </a:lnSpc>
              <a:spcBef>
                <a:spcPts val="1000"/>
              </a:spcBef>
              <a:buSzPct val="100000"/>
              <a:buAutoNum type="arabicPeriod"/>
              <a:tabLst/>
              <a:defRPr sz="26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Heeft u nog vragen?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/>
          <p:nvPr/>
        </p:nvSpPr>
        <p:spPr>
          <a:xfrm>
            <a:off x="627029" y="2232652"/>
            <a:ext cx="7940742" cy="3991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>
              <a:lnSpc>
                <a:spcPct val="120000"/>
              </a:lnSpc>
              <a:spcBef>
                <a:spcPts val="700"/>
              </a:spcBef>
              <a:buSzPct val="100000"/>
              <a:defRPr sz="26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nl-BE" sz="2600" b="1" dirty="0">
                <a:solidFill>
                  <a:srgbClr val="000000"/>
                </a:solidFill>
                <a:latin typeface="Arial Narrow"/>
                <a:ea typeface="Arial Narrow"/>
                <a:cs typeface="Arial Narrow"/>
              </a:rPr>
              <a:t>Bouwvergunning is verleend.</a:t>
            </a:r>
          </a:p>
          <a:p>
            <a:pPr algn="l">
              <a:lnSpc>
                <a:spcPct val="120000"/>
              </a:lnSpc>
              <a:spcBef>
                <a:spcPts val="700"/>
              </a:spcBef>
              <a:buSzPct val="100000"/>
              <a:defRPr sz="26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nl-BE" sz="26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</a:rPr>
              <a:t>Binnen deze bouwaanvraag heeft Zorgbedrijf Antwerpen </a:t>
            </a:r>
          </a:p>
          <a:p>
            <a:pPr algn="l">
              <a:lnSpc>
                <a:spcPct val="120000"/>
              </a:lnSpc>
              <a:spcBef>
                <a:spcPts val="700"/>
              </a:spcBef>
              <a:buSzPct val="100000"/>
              <a:defRPr sz="26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nl-BE" sz="26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</a:rPr>
              <a:t>aantal wijzigingen aangevraagd. </a:t>
            </a:r>
          </a:p>
          <a:p>
            <a:pPr marL="457200" indent="-457200" algn="l">
              <a:lnSpc>
                <a:spcPct val="120000"/>
              </a:lnSpc>
              <a:spcBef>
                <a:spcPts val="700"/>
              </a:spcBef>
              <a:buSzPct val="100000"/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nl-BE" sz="26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</a:rPr>
              <a:t>Geen invloed op bouwhoogte, terreinindex, …</a:t>
            </a:r>
          </a:p>
          <a:p>
            <a:pPr marL="457200" indent="-457200" algn="l">
              <a:lnSpc>
                <a:spcPct val="120000"/>
              </a:lnSpc>
              <a:spcBef>
                <a:spcPts val="700"/>
              </a:spcBef>
              <a:buSzPct val="100000"/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nl-BE" sz="26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</a:rPr>
              <a:t>Enkel indeling gebouw aangepast: grootste flats conform onze norm voor serviceflats</a:t>
            </a:r>
          </a:p>
          <a:p>
            <a:pPr algn="l">
              <a:lnSpc>
                <a:spcPct val="120000"/>
              </a:lnSpc>
              <a:spcBef>
                <a:spcPts val="700"/>
              </a:spcBef>
              <a:buSzPct val="100000"/>
              <a:defRPr sz="26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endParaRPr lang="nl-B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420316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59"/>
          <p:cNvSpPr/>
          <p:nvPr/>
        </p:nvSpPr>
        <p:spPr>
          <a:xfrm>
            <a:off x="468310" y="764705"/>
            <a:ext cx="7991480" cy="1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72" name="Afbeelding 2" descr="Afbeelding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03034" y="111034"/>
            <a:ext cx="10023828" cy="66851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0"/>
          <p:cNvSpPr txBox="1"/>
          <p:nvPr/>
        </p:nvSpPr>
        <p:spPr>
          <a:xfrm>
            <a:off x="754622" y="3115779"/>
            <a:ext cx="6732290" cy="677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indent="0" defTabSz="650875">
              <a:lnSpc>
                <a:spcPct val="100000"/>
              </a:lnSpc>
              <a:spcBef>
                <a:spcPts val="0"/>
              </a:spcBef>
              <a:tabLst/>
              <a:defRPr sz="3800" b="1">
                <a:solidFill>
                  <a:schemeClr val="accent3">
                    <a:satOff val="-6373"/>
                    <a:lumOff val="-10823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rPr dirty="0" err="1"/>
              <a:t>Ligging</a:t>
            </a:r>
            <a:r>
              <a:rPr dirty="0"/>
              <a:t> van het </a:t>
            </a:r>
            <a:r>
              <a:rPr lang="nl-BE" dirty="0"/>
              <a:t>project</a:t>
            </a:r>
            <a:r>
              <a:rPr dirty="0"/>
              <a:t>? 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FA64500-80EE-0944-A38C-E7CB683A6D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9962" y="-340659"/>
            <a:ext cx="14308274" cy="7342094"/>
          </a:xfrm>
          <a:prstGeom prst="rect">
            <a:avLst/>
          </a:prstGeom>
        </p:spPr>
      </p:pic>
      <p:sp>
        <p:nvSpPr>
          <p:cNvPr id="6" name="Cirkel">
            <a:extLst>
              <a:ext uri="{FF2B5EF4-FFF2-40B4-BE49-F238E27FC236}">
                <a16:creationId xmlns:a16="http://schemas.microsoft.com/office/drawing/2014/main" id="{A159AF3D-C7F5-FF40-B6C7-9D84F86AF4E5}"/>
              </a:ext>
            </a:extLst>
          </p:cNvPr>
          <p:cNvSpPr/>
          <p:nvPr/>
        </p:nvSpPr>
        <p:spPr>
          <a:xfrm>
            <a:off x="3648386" y="3174812"/>
            <a:ext cx="311151" cy="311151"/>
          </a:xfrm>
          <a:prstGeom prst="ellipse">
            <a:avLst/>
          </a:prstGeom>
          <a:solidFill>
            <a:schemeClr val="accent3"/>
          </a:solidFill>
          <a:ln w="38100">
            <a:solidFill>
              <a:srgbClr val="FFFFFF"/>
            </a:solidFill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5288589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/>
          <p:nvPr/>
        </p:nvSpPr>
        <p:spPr>
          <a:xfrm>
            <a:off x="999041" y="2444772"/>
            <a:ext cx="8043359" cy="1569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lnSpc>
                <a:spcPct val="100000"/>
              </a:lnSpc>
              <a:spcBef>
                <a:spcPts val="600"/>
              </a:spcBef>
              <a:tabLst/>
              <a:defRPr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rPr lang="nl-BE" dirty="0"/>
              <a:t>Serviceflats en dienstencentrum </a:t>
            </a:r>
            <a:r>
              <a:rPr dirty="0" err="1"/>
              <a:t>Cadix</a:t>
            </a:r>
            <a:endParaRPr dirty="0"/>
          </a:p>
        </p:txBody>
      </p:sp>
      <p:sp>
        <p:nvSpPr>
          <p:cNvPr id="3" name="Shape 254">
            <a:extLst>
              <a:ext uri="{FF2B5EF4-FFF2-40B4-BE49-F238E27FC236}">
                <a16:creationId xmlns:a16="http://schemas.microsoft.com/office/drawing/2014/main" id="{FC87AD34-6875-4456-B817-E708D0CEE1CC}"/>
              </a:ext>
            </a:extLst>
          </p:cNvPr>
          <p:cNvSpPr txBox="1"/>
          <p:nvPr/>
        </p:nvSpPr>
        <p:spPr>
          <a:xfrm>
            <a:off x="1001505" y="3934622"/>
            <a:ext cx="8424720" cy="3711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indent="0">
              <a:lnSpc>
                <a:spcPct val="120000"/>
              </a:lnSpc>
              <a:spcBef>
                <a:spcPts val="0"/>
              </a:spcBef>
              <a:buSzPct val="100000"/>
              <a:tabLst/>
              <a:defRPr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nl-BE" dirty="0"/>
              <a:t>August Michielsstraat 29 - 2000 Antwerpen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endParaRPr lang="nl-BE" dirty="0"/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nl-BE" dirty="0"/>
              <a:t>In de </a:t>
            </a:r>
            <a:r>
              <a:rPr lang="nl-BE" dirty="0" err="1"/>
              <a:t>cadix</a:t>
            </a:r>
            <a:r>
              <a:rPr lang="nl-BE" dirty="0"/>
              <a:t> wijk op het Eilandje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nl-BE" dirty="0"/>
              <a:t>Gelegen aan het water, ter hoogte van de jachthaven in het Kempisch Dok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nl-BE" dirty="0"/>
              <a:t>tegenover het nieuwe ZNA-ziekenhuis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nl-BE" dirty="0"/>
              <a:t>op wandelafstand van het centrum</a:t>
            </a:r>
          </a:p>
          <a:p>
            <a:pPr indent="0">
              <a:lnSpc>
                <a:spcPct val="120000"/>
              </a:lnSpc>
              <a:spcBef>
                <a:spcPts val="0"/>
              </a:spcBef>
              <a:buSzPct val="100000"/>
              <a:tabLst/>
              <a:defRPr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endParaRPr lang="nl-BE" dirty="0"/>
          </a:p>
          <a:p>
            <a:pPr indent="0">
              <a:lnSpc>
                <a:spcPct val="120000"/>
              </a:lnSpc>
              <a:spcBef>
                <a:spcPts val="0"/>
              </a:spcBef>
              <a:buSzPct val="100000"/>
              <a:tabLst/>
              <a:defRPr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endParaRPr lang="nl-BE" dirty="0"/>
          </a:p>
          <a:p>
            <a:pPr indent="0">
              <a:lnSpc>
                <a:spcPct val="120000"/>
              </a:lnSpc>
              <a:spcBef>
                <a:spcPts val="0"/>
              </a:spcBef>
              <a:buSzPct val="100000"/>
              <a:tabLst/>
              <a:defRPr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br>
              <a:rPr sz="2600" b="1" dirty="0"/>
            </a:br>
            <a:endParaRPr sz="2600" dirty="0"/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49F33E00-367A-4B10-BC66-BF14664597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81" r="5332"/>
          <a:stretch/>
        </p:blipFill>
        <p:spPr>
          <a:xfrm>
            <a:off x="354841" y="2569905"/>
            <a:ext cx="7410736" cy="39638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E4B59A6-667B-4ADE-9134-991101985B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56"/>
          <a:stretch/>
        </p:blipFill>
        <p:spPr>
          <a:xfrm>
            <a:off x="4305866" y="341193"/>
            <a:ext cx="4578853" cy="27775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6C2A303-117C-4BEB-83F5-4E10A8482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2870" y="4517010"/>
            <a:ext cx="560881" cy="554784"/>
          </a:xfrm>
          <a:prstGeom prst="rect">
            <a:avLst/>
          </a:prstGeom>
        </p:spPr>
      </p:pic>
      <p:sp>
        <p:nvSpPr>
          <p:cNvPr id="7" name="Cirkel">
            <a:extLst>
              <a:ext uri="{FF2B5EF4-FFF2-40B4-BE49-F238E27FC236}">
                <a16:creationId xmlns:a16="http://schemas.microsoft.com/office/drawing/2014/main" id="{4FCEDC50-3B5E-45DD-8CBD-ECB2A95B9E26}"/>
              </a:ext>
            </a:extLst>
          </p:cNvPr>
          <p:cNvSpPr/>
          <p:nvPr/>
        </p:nvSpPr>
        <p:spPr>
          <a:xfrm>
            <a:off x="7765577" y="1729977"/>
            <a:ext cx="311151" cy="311151"/>
          </a:xfrm>
          <a:prstGeom prst="ellipse">
            <a:avLst/>
          </a:prstGeom>
          <a:solidFill>
            <a:schemeClr val="accent3"/>
          </a:solidFill>
          <a:ln w="38100">
            <a:solidFill>
              <a:srgbClr val="FFFFFF"/>
            </a:solidFill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5250580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308"/>
          <p:cNvSpPr txBox="1"/>
          <p:nvPr/>
        </p:nvSpPr>
        <p:spPr>
          <a:xfrm>
            <a:off x="640261" y="3009899"/>
            <a:ext cx="8828680" cy="838201"/>
          </a:xfrm>
          <a:prstGeom prst="rect">
            <a:avLst/>
          </a:prstGeom>
          <a:ln w="12700">
            <a:miter lim="400000"/>
          </a:ln>
          <a:effectLst>
            <a:outerShdw blurRad="127000" dist="58507" dir="5400000" rotWithShape="0">
              <a:srgbClr val="808080">
                <a:alpha val="82064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tabLst/>
              <a:defRPr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Impact voor de buurt</a:t>
            </a:r>
            <a:r>
              <a:rPr b="0">
                <a:latin typeface="Avenir Next Condensed Demi Bold"/>
                <a:ea typeface="Avenir Next Condensed Demi Bold"/>
                <a:cs typeface="Avenir Next Condensed Demi Bold"/>
                <a:sym typeface="Avenir Next Condensed Demi Bold"/>
              </a:rPr>
              <a:t> 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435"/>
          <p:cNvSpPr txBox="1"/>
          <p:nvPr/>
        </p:nvSpPr>
        <p:spPr>
          <a:xfrm>
            <a:off x="735863" y="1564640"/>
            <a:ext cx="7723074" cy="3940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indent="88900">
              <a:spcBef>
                <a:spcPts val="600"/>
              </a:spcBef>
              <a:tabLst/>
              <a:defRPr sz="3900" b="1">
                <a:solidFill>
                  <a:schemeClr val="accent3">
                    <a:satOff val="-6373"/>
                    <a:lumOff val="-10823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nl-BE" dirty="0"/>
              <a:t>Werfverkeer</a:t>
            </a:r>
            <a:endParaRPr dirty="0"/>
          </a:p>
          <a:p>
            <a:pPr marL="180473" indent="-180473">
              <a:lnSpc>
                <a:spcPct val="120000"/>
              </a:lnSpc>
              <a:spcBef>
                <a:spcPts val="0"/>
              </a:spcBef>
              <a:buSzPct val="100000"/>
              <a:buChar char="•"/>
              <a:tabLst/>
              <a:defRPr sz="1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/>
              <a:t>Werfverkeer: van maandag tot vrijdag. </a:t>
            </a:r>
            <a:br>
              <a:rPr lang="nl-BE" dirty="0"/>
            </a:br>
            <a:r>
              <a:rPr dirty="0"/>
              <a:t>Occasioneel kan er op zaterdag worden </a:t>
            </a:r>
            <a:r>
              <a:rPr dirty="0" err="1"/>
              <a:t>gewerkt</a:t>
            </a:r>
            <a:r>
              <a:rPr dirty="0"/>
              <a:t>.</a:t>
            </a:r>
            <a:endParaRPr lang="nl-BE" dirty="0"/>
          </a:p>
          <a:p>
            <a:pPr marL="180473" indent="-180473">
              <a:lnSpc>
                <a:spcPct val="120000"/>
              </a:lnSpc>
              <a:spcBef>
                <a:spcPts val="0"/>
              </a:spcBef>
              <a:buSzPct val="100000"/>
              <a:buChar char="•"/>
              <a:tabLst/>
              <a:defRPr sz="1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nl-BE" dirty="0"/>
              <a:t>Vrachtvervoer via Noorderlaan en de Londenstraat</a:t>
            </a:r>
            <a:endParaRPr dirty="0"/>
          </a:p>
          <a:p>
            <a:pPr marL="180473" indent="-180473">
              <a:lnSpc>
                <a:spcPct val="120000"/>
              </a:lnSpc>
              <a:spcBef>
                <a:spcPts val="0"/>
              </a:spcBef>
              <a:buSzPct val="100000"/>
              <a:buChar char="•"/>
              <a:tabLst/>
              <a:defRPr sz="1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nl-BE" dirty="0"/>
              <a:t>Werf gelegen op kruispunt waar verschillende werven samenkomen (nieuw ZNA ziekenhuis, project </a:t>
            </a:r>
            <a:r>
              <a:rPr lang="nl-BE" dirty="0" err="1"/>
              <a:t>Binnenvaert</a:t>
            </a:r>
            <a:r>
              <a:rPr lang="nl-BE" dirty="0"/>
              <a:t>, werf Scholen van morgen, </a:t>
            </a:r>
            <a:r>
              <a:rPr lang="nl-BE" dirty="0" err="1"/>
              <a:t>heraanleg</a:t>
            </a:r>
            <a:r>
              <a:rPr lang="nl-BE" dirty="0"/>
              <a:t> tramlijn, … ) </a:t>
            </a:r>
          </a:p>
          <a:p>
            <a:pPr indent="0">
              <a:lnSpc>
                <a:spcPct val="120000"/>
              </a:lnSpc>
              <a:spcBef>
                <a:spcPts val="0"/>
              </a:spcBef>
              <a:buSzPct val="100000"/>
              <a:tabLst/>
              <a:defRPr sz="1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endParaRPr lang="nl-BE" dirty="0"/>
          </a:p>
          <a:p>
            <a:pPr indent="0">
              <a:lnSpc>
                <a:spcPct val="120000"/>
              </a:lnSpc>
              <a:spcBef>
                <a:spcPts val="0"/>
              </a:spcBef>
              <a:buSzPct val="100000"/>
              <a:tabLst/>
              <a:defRPr sz="1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nl-BE" dirty="0">
                <a:sym typeface="Wingdings" panose="05000000000000000000" pitchFamily="2" charset="2"/>
              </a:rPr>
              <a:t> Impact op de aan- en afrijroutes, aannemer tracht in functie van de informatie van deze werven en die via de verkeerspolitie binnenkomt, routes bij te sturen</a:t>
            </a:r>
            <a:br>
              <a:rPr lang="nl-BE" dirty="0"/>
            </a:br>
            <a:endParaRPr dirty="0"/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0EA2282B-928F-4774-A7BB-C0BFEE2AA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03" y="723332"/>
            <a:ext cx="8118365" cy="537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640830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435"/>
          <p:cNvSpPr txBox="1"/>
          <p:nvPr/>
        </p:nvSpPr>
        <p:spPr>
          <a:xfrm>
            <a:off x="735863" y="1564640"/>
            <a:ext cx="7723074" cy="4291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indent="88900">
              <a:spcBef>
                <a:spcPts val="600"/>
              </a:spcBef>
              <a:tabLst/>
              <a:defRPr sz="3900" b="1">
                <a:solidFill>
                  <a:schemeClr val="accent3">
                    <a:satOff val="-6373"/>
                    <a:lumOff val="-10823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/>
              <a:t>Parkeerdruk </a:t>
            </a:r>
          </a:p>
          <a:p>
            <a:pPr marL="180473" indent="-180473">
              <a:lnSpc>
                <a:spcPct val="120000"/>
              </a:lnSpc>
              <a:spcBef>
                <a:spcPts val="0"/>
              </a:spcBef>
              <a:buSzPct val="100000"/>
              <a:buChar char="•"/>
              <a:tabLst/>
              <a:defRPr sz="1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nl-BE" dirty="0"/>
              <a:t>Onderaannemers en werfpersoneel parkeren in de ondergrondse parking. </a:t>
            </a:r>
          </a:p>
          <a:p>
            <a:pPr marL="180473" indent="-180473">
              <a:lnSpc>
                <a:spcPct val="120000"/>
              </a:lnSpc>
              <a:spcBef>
                <a:spcPts val="0"/>
              </a:spcBef>
              <a:buSzPct val="100000"/>
              <a:buChar char="•"/>
              <a:tabLst/>
              <a:defRPr sz="1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nl-BE" dirty="0"/>
              <a:t>Kleine vrachtwagens of verhoogde bestelwagens parkeren op het openbaar domein.</a:t>
            </a:r>
          </a:p>
          <a:p>
            <a:pPr marL="180473" indent="-180473">
              <a:lnSpc>
                <a:spcPct val="120000"/>
              </a:lnSpc>
              <a:spcBef>
                <a:spcPts val="0"/>
              </a:spcBef>
              <a:buSzPct val="100000"/>
              <a:buChar char="•"/>
              <a:tabLst/>
              <a:defRPr sz="1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nl-BE" dirty="0"/>
              <a:t>Voor het administratief werfpersoneel werden parkeerplaatsen gehuurd in een nabijgelegen parking. </a:t>
            </a:r>
          </a:p>
          <a:p>
            <a:pPr marL="180473" indent="-180473">
              <a:lnSpc>
                <a:spcPct val="120000"/>
              </a:lnSpc>
              <a:spcBef>
                <a:spcPts val="0"/>
              </a:spcBef>
              <a:buSzPct val="100000"/>
              <a:buChar char="•"/>
              <a:tabLst/>
              <a:defRPr sz="1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endParaRPr lang="nl-BE" dirty="0"/>
          </a:p>
          <a:p>
            <a:pPr indent="0">
              <a:lnSpc>
                <a:spcPct val="120000"/>
              </a:lnSpc>
              <a:spcBef>
                <a:spcPts val="0"/>
              </a:spcBef>
              <a:buSzPct val="100000"/>
              <a:tabLst/>
              <a:defRPr sz="1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nl-BE" dirty="0"/>
              <a:t>We proberen de hinder voor de buurt zo veel mogelijk te beperken. </a:t>
            </a:r>
          </a:p>
          <a:p>
            <a:pPr indent="0">
              <a:lnSpc>
                <a:spcPct val="120000"/>
              </a:lnSpc>
              <a:spcBef>
                <a:spcPts val="0"/>
              </a:spcBef>
              <a:buSzPct val="100000"/>
              <a:tabLst/>
              <a:defRPr sz="1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endParaRPr dirty="0"/>
          </a:p>
          <a:p>
            <a:pPr marL="180473" indent="-180473">
              <a:lnSpc>
                <a:spcPct val="120000"/>
              </a:lnSpc>
              <a:spcBef>
                <a:spcPts val="0"/>
              </a:spcBef>
              <a:buSzPct val="100000"/>
              <a:buChar char="•"/>
              <a:tabLst/>
              <a:defRPr sz="1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/>
              <a:t>Nieuwe situatie: </a:t>
            </a:r>
            <a:r>
              <a:rPr lang="nl-BE" dirty="0"/>
              <a:t>50</a:t>
            </a:r>
            <a:r>
              <a:rPr dirty="0"/>
              <a:t> parkeerplaatsen voor de </a:t>
            </a:r>
            <a:r>
              <a:rPr lang="nl-BE" dirty="0"/>
              <a:t>65</a:t>
            </a:r>
            <a:r>
              <a:rPr dirty="0"/>
              <a:t> serviceflats en dienstencentrum</a:t>
            </a:r>
          </a:p>
          <a:p>
            <a:pPr marL="180473" indent="-180473">
              <a:lnSpc>
                <a:spcPct val="120000"/>
              </a:lnSpc>
              <a:spcBef>
                <a:spcPts val="0"/>
              </a:spcBef>
              <a:buSzPct val="100000"/>
              <a:buChar char="•"/>
              <a:tabLst/>
              <a:defRPr sz="1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/>
              <a:t>Mogelijk worden plaatsen in de parkeergarage te huur | te koop aangeboden </a:t>
            </a:r>
            <a:br>
              <a:rPr lang="nl-BE" dirty="0"/>
            </a:br>
            <a:r>
              <a:rPr dirty="0"/>
              <a:t>aan buurtbewoners. </a:t>
            </a:r>
          </a:p>
        </p:txBody>
      </p:sp>
    </p:spTree>
    <p:extLst>
      <p:ext uri="{BB962C8B-B14F-4D97-AF65-F5344CB8AC3E}">
        <p14:creationId xmlns:p14="http://schemas.microsoft.com/office/powerpoint/2010/main" val="146771864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/>
          <p:nvPr/>
        </p:nvSpPr>
        <p:spPr>
          <a:xfrm>
            <a:off x="390514" y="4189038"/>
            <a:ext cx="8870972" cy="789937"/>
          </a:xfrm>
          <a:prstGeom prst="rect">
            <a:avLst/>
          </a:prstGeom>
          <a:ln w="12700">
            <a:miter lim="400000"/>
          </a:ln>
          <a:effectLst>
            <a:outerShdw blurRad="355600" dist="126752" dir="5400000" rotWithShape="0">
              <a:srgbClr val="000000">
                <a:alpha val="87286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100000"/>
              </a:lnSpc>
              <a:spcBef>
                <a:spcPts val="600"/>
              </a:spcBef>
              <a:tabLst/>
              <a:defRPr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Voorstelling Zorgbedrijf Antwerpen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439"/>
          <p:cNvSpPr txBox="1"/>
          <p:nvPr/>
        </p:nvSpPr>
        <p:spPr>
          <a:xfrm>
            <a:off x="1188990" y="1737361"/>
            <a:ext cx="7143392" cy="3109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indent="88900">
              <a:spcBef>
                <a:spcPts val="600"/>
              </a:spcBef>
              <a:tabLst/>
              <a:defRPr sz="3900" b="1">
                <a:solidFill>
                  <a:schemeClr val="accent3">
                    <a:satOff val="-6373"/>
                    <a:lumOff val="-10823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nl-BE" dirty="0"/>
              <a:t>Vordering van de werken</a:t>
            </a:r>
            <a:endParaRPr dirty="0"/>
          </a:p>
          <a:p>
            <a:pPr marL="180473" indent="-180473">
              <a:lnSpc>
                <a:spcPct val="120000"/>
              </a:lnSpc>
              <a:spcBef>
                <a:spcPts val="0"/>
              </a:spcBef>
              <a:buSzPct val="100000"/>
              <a:buChar char="•"/>
              <a:tabLst/>
              <a:defRPr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nl-BE" dirty="0"/>
              <a:t>Er wordt gewerkt van maandag tot vrijdag, van 6.45 uur tot 22 uur </a:t>
            </a:r>
            <a:br>
              <a:rPr lang="nl-BE" dirty="0"/>
            </a:br>
            <a:r>
              <a:rPr lang="nl-BE" dirty="0"/>
              <a:t>(indien dit niet anders mogelijk is)</a:t>
            </a:r>
          </a:p>
          <a:p>
            <a:pPr marL="180473" indent="-180473">
              <a:lnSpc>
                <a:spcPct val="120000"/>
              </a:lnSpc>
              <a:spcBef>
                <a:spcPts val="0"/>
              </a:spcBef>
              <a:buSzPct val="100000"/>
              <a:buChar char="•"/>
              <a:tabLst/>
              <a:defRPr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nl-BE" dirty="0"/>
              <a:t>Zaterdagwerk trachten wij te vermijden</a:t>
            </a:r>
          </a:p>
          <a:p>
            <a:pPr marL="180473" indent="-180473">
              <a:lnSpc>
                <a:spcPct val="120000"/>
              </a:lnSpc>
              <a:spcBef>
                <a:spcPts val="0"/>
              </a:spcBef>
              <a:buSzPct val="100000"/>
              <a:buChar char="•"/>
              <a:tabLst/>
              <a:defRPr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nl-BE" dirty="0"/>
              <a:t>Februari tot juli: montage van de gevel (kan lichte hinder voor de buurt met zich meebrengen)</a:t>
            </a:r>
          </a:p>
          <a:p>
            <a:pPr marL="180473" indent="-180473">
              <a:lnSpc>
                <a:spcPct val="120000"/>
              </a:lnSpc>
              <a:spcBef>
                <a:spcPts val="0"/>
              </a:spcBef>
              <a:buSzPct val="100000"/>
              <a:buChar char="•"/>
              <a:tabLst/>
              <a:defRPr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nl-BE" dirty="0"/>
              <a:t>Eind mei: afdek van de 5de verdieping</a:t>
            </a:r>
          </a:p>
          <a:p>
            <a:pPr marL="180473" indent="-180473">
              <a:lnSpc>
                <a:spcPct val="120000"/>
              </a:lnSpc>
              <a:spcBef>
                <a:spcPts val="0"/>
              </a:spcBef>
              <a:buSzPct val="100000"/>
              <a:buChar char="•"/>
              <a:tabLst/>
              <a:defRPr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nl-BE" dirty="0"/>
              <a:t>Augustus: gebouw wind- en waterdicht</a:t>
            </a:r>
            <a:endParaRPr dirty="0"/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303"/>
          <p:cNvSpPr txBox="1"/>
          <p:nvPr/>
        </p:nvSpPr>
        <p:spPr>
          <a:xfrm>
            <a:off x="773109" y="3211822"/>
            <a:ext cx="8581929" cy="789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100000"/>
              </a:lnSpc>
              <a:spcBef>
                <a:spcPts val="600"/>
              </a:spcBef>
              <a:tabLst/>
              <a:defRPr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Timing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305"/>
          <p:cNvSpPr/>
          <p:nvPr/>
        </p:nvSpPr>
        <p:spPr>
          <a:xfrm>
            <a:off x="468310" y="764705"/>
            <a:ext cx="7991480" cy="1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5" name="Shape 306"/>
          <p:cNvSpPr txBox="1"/>
          <p:nvPr/>
        </p:nvSpPr>
        <p:spPr>
          <a:xfrm>
            <a:off x="97533" y="1806278"/>
            <a:ext cx="8733034" cy="3346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lvl="4" indent="1003300">
              <a:spcBef>
                <a:spcPts val="600"/>
              </a:spcBef>
              <a:tabLst/>
              <a:defRPr sz="3900" b="1">
                <a:solidFill>
                  <a:schemeClr val="accent3">
                    <a:satOff val="-6373"/>
                    <a:lumOff val="-10823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/>
              <a:t>Zondag 18 maart</a:t>
            </a:r>
            <a:endParaRPr lang="nl-BE" dirty="0"/>
          </a:p>
          <a:p>
            <a:pPr lvl="4" indent="1003300">
              <a:lnSpc>
                <a:spcPct val="100000"/>
              </a:lnSpc>
              <a:spcBef>
                <a:spcPts val="600"/>
              </a:spcBef>
              <a:tabLst/>
              <a:defRPr sz="3900" b="1">
                <a:solidFill>
                  <a:schemeClr val="accent3">
                    <a:satOff val="-6373"/>
                    <a:lumOff val="-10823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3200" dirty="0"/>
              <a:t>deelname Dag van de Zorg, bezoek de werf</a:t>
            </a:r>
            <a:endParaRPr dirty="0"/>
          </a:p>
          <a:p>
            <a:pPr lvl="4" indent="914400">
              <a:lnSpc>
                <a:spcPct val="120000"/>
              </a:lnSpc>
              <a:spcBef>
                <a:spcPts val="0"/>
              </a:spcBef>
              <a:tabLst/>
              <a:defRPr sz="1800" b="1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/>
              <a:t>meer informatie op </a:t>
            </a:r>
            <a:r>
              <a:rPr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www.zorgbedrijfantwerpen.be/dagvandezorg</a:t>
            </a:r>
          </a:p>
          <a:p>
            <a:pPr lvl="4" indent="914400">
              <a:lnSpc>
                <a:spcPct val="120000"/>
              </a:lnSpc>
              <a:spcBef>
                <a:spcPts val="0"/>
              </a:spcBef>
              <a:tabLst/>
              <a:defRPr sz="1800" b="1" u="sng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endParaRPr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2"/>
            </a:endParaRPr>
          </a:p>
          <a:p>
            <a:pPr marL="1704473" lvl="4" indent="-180473">
              <a:lnSpc>
                <a:spcPct val="120000"/>
              </a:lnSpc>
              <a:spcBef>
                <a:spcPts val="0"/>
              </a:spcBef>
              <a:buSzPct val="100000"/>
              <a:buChar char="•"/>
              <a:tabLst/>
              <a:defRPr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b="1" dirty="0"/>
              <a:t>Najaar 2018: </a:t>
            </a:r>
            <a:r>
              <a:rPr dirty="0"/>
              <a:t>modelflat klaar en mogelijkheid tot bezichtiging </a:t>
            </a:r>
            <a:br>
              <a:rPr lang="nl-BE" dirty="0"/>
            </a:br>
            <a:r>
              <a:rPr dirty="0"/>
              <a:t>+ informatiesessies </a:t>
            </a:r>
            <a:r>
              <a:rPr dirty="0" err="1"/>
              <a:t>verkoop</a:t>
            </a:r>
            <a:r>
              <a:rPr dirty="0"/>
              <a:t> flats</a:t>
            </a:r>
            <a:endParaRPr lang="nl-BE" dirty="0"/>
          </a:p>
          <a:p>
            <a:pPr marL="1524000" lvl="4" indent="0">
              <a:lnSpc>
                <a:spcPct val="120000"/>
              </a:lnSpc>
              <a:spcBef>
                <a:spcPts val="0"/>
              </a:spcBef>
              <a:buSzPct val="100000"/>
              <a:tabLst/>
              <a:defRPr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endParaRPr lang="nl-BE" dirty="0"/>
          </a:p>
          <a:p>
            <a:pPr marL="1704473" lvl="4" indent="-180473">
              <a:lnSpc>
                <a:spcPct val="120000"/>
              </a:lnSpc>
              <a:spcBef>
                <a:spcPts val="0"/>
              </a:spcBef>
              <a:buSzPct val="100000"/>
              <a:buChar char="•"/>
              <a:tabLst/>
              <a:defRPr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 err="1"/>
              <a:t>Prognose</a:t>
            </a:r>
            <a:r>
              <a:rPr dirty="0"/>
              <a:t> ingebruikname: </a:t>
            </a:r>
            <a:r>
              <a:rPr lang="nl-BE" dirty="0"/>
              <a:t>zomer </a:t>
            </a:r>
            <a:r>
              <a:rPr dirty="0"/>
              <a:t>2019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ZBA1801 dag van de zorg webbanner 03.png" descr="ZBA1801 dag van de zorg webbanner 0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69577" y="-13038"/>
            <a:ext cx="12238354" cy="68840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437"/>
          <p:cNvSpPr txBox="1"/>
          <p:nvPr/>
        </p:nvSpPr>
        <p:spPr>
          <a:xfrm>
            <a:off x="391321" y="3515352"/>
            <a:ext cx="8767758" cy="777237"/>
          </a:xfrm>
          <a:prstGeom prst="rect">
            <a:avLst/>
          </a:prstGeom>
          <a:ln w="12700">
            <a:miter lim="400000"/>
          </a:ln>
          <a:effectLst>
            <a:outerShdw blurRad="254000" dist="63641" dir="5400000" rotWithShape="0">
              <a:srgbClr val="535353">
                <a:alpha val="94059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spcBef>
                <a:spcPts val="600"/>
              </a:spcBef>
              <a:defRPr sz="470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Serviceflats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439"/>
          <p:cNvSpPr txBox="1"/>
          <p:nvPr/>
        </p:nvSpPr>
        <p:spPr>
          <a:xfrm>
            <a:off x="1435657" y="1986281"/>
            <a:ext cx="7143393" cy="4464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indent="88900">
              <a:spcBef>
                <a:spcPts val="600"/>
              </a:spcBef>
              <a:tabLst/>
              <a:defRPr sz="3900" b="1">
                <a:solidFill>
                  <a:schemeClr val="accent3">
                    <a:satOff val="-6373"/>
                    <a:lumOff val="-10823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 err="1"/>
              <a:t>Onze</a:t>
            </a:r>
            <a:r>
              <a:rPr dirty="0"/>
              <a:t> </a:t>
            </a:r>
            <a:r>
              <a:rPr dirty="0" err="1"/>
              <a:t>serviceflats</a:t>
            </a:r>
            <a:br>
              <a:rPr dirty="0"/>
            </a:br>
            <a:r>
              <a:rPr dirty="0" err="1"/>
              <a:t>Wonen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verzorging</a:t>
            </a:r>
            <a:r>
              <a:rPr dirty="0"/>
              <a:t> op </a:t>
            </a:r>
            <a:r>
              <a:rPr dirty="0" err="1"/>
              <a:t>maat</a:t>
            </a:r>
            <a:endParaRPr dirty="0"/>
          </a:p>
          <a:p>
            <a:pPr marL="373672" indent="-373672">
              <a:lnSpc>
                <a:spcPct val="120000"/>
              </a:lnSpc>
              <a:spcBef>
                <a:spcPts val="0"/>
              </a:spcBef>
              <a:buSzPct val="100000"/>
              <a:buFont typeface="Arial"/>
              <a:buChar char="•"/>
              <a:tabLst/>
              <a:defRPr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/>
              <a:t>Jaren </a:t>
            </a:r>
            <a:r>
              <a:rPr b="1" dirty="0" err="1"/>
              <a:t>ervaring</a:t>
            </a:r>
            <a:endParaRPr sz="2600" b="1" dirty="0"/>
          </a:p>
          <a:p>
            <a:pPr marL="373672" indent="-373672">
              <a:lnSpc>
                <a:spcPct val="120000"/>
              </a:lnSpc>
              <a:spcBef>
                <a:spcPts val="0"/>
              </a:spcBef>
              <a:buSzPct val="100000"/>
              <a:buFont typeface="Arial"/>
              <a:buChar char="•"/>
              <a:tabLst/>
              <a:defRPr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 err="1"/>
              <a:t>Investering</a:t>
            </a:r>
            <a:r>
              <a:rPr dirty="0"/>
              <a:t> in </a:t>
            </a:r>
            <a:r>
              <a:rPr dirty="0" err="1"/>
              <a:t>renovatie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nieuwbouwprojecten</a:t>
            </a:r>
            <a:endParaRPr lang="nl-BE" dirty="0"/>
          </a:p>
          <a:p>
            <a:pPr marL="373672" lvl="0" indent="-373672">
              <a:lnSpc>
                <a:spcPct val="120000"/>
              </a:lnSpc>
              <a:spcBef>
                <a:spcPts val="0"/>
              </a:spcBef>
              <a:buSzPct val="100000"/>
              <a:buFont typeface="Arial"/>
              <a:buChar char="•"/>
              <a:tabLst/>
              <a:defRPr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nl-BE" sz="1800" dirty="0">
                <a:solidFill>
                  <a:srgbClr val="000000"/>
                </a:solidFill>
                <a:latin typeface="Arial Narrow"/>
                <a:sym typeface="Arial Narrow"/>
              </a:rPr>
              <a:t>Meer mensen helpen met een </a:t>
            </a:r>
            <a:r>
              <a:rPr lang="nl-BE" sz="1800" b="1" dirty="0">
                <a:solidFill>
                  <a:srgbClr val="000000"/>
                </a:solidFill>
                <a:latin typeface="Arial Narrow"/>
                <a:sym typeface="Arial Narrow"/>
              </a:rPr>
              <a:t>woonaanbod op maat</a:t>
            </a:r>
            <a:endParaRPr sz="2600" b="1" dirty="0"/>
          </a:p>
          <a:p>
            <a:pPr marL="373672" indent="-373672">
              <a:lnSpc>
                <a:spcPct val="120000"/>
              </a:lnSpc>
              <a:spcBef>
                <a:spcPts val="0"/>
              </a:spcBef>
              <a:buSzPct val="100000"/>
              <a:buFont typeface="Arial"/>
              <a:buChar char="•"/>
              <a:tabLst/>
              <a:defRPr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nl-BE" dirty="0"/>
              <a:t>De flats zijn te </a:t>
            </a:r>
            <a:r>
              <a:rPr lang="nl-BE" b="1" dirty="0"/>
              <a:t>huur</a:t>
            </a:r>
            <a:r>
              <a:rPr lang="nl-BE" dirty="0"/>
              <a:t> en te ‘</a:t>
            </a:r>
            <a:r>
              <a:rPr lang="nl-BE" b="1" dirty="0"/>
              <a:t>koop</a:t>
            </a:r>
            <a:r>
              <a:rPr lang="nl-BE" dirty="0"/>
              <a:t>’ via woonrechtcertificaat</a:t>
            </a:r>
          </a:p>
          <a:p>
            <a:pPr marL="373672" indent="-373672">
              <a:lnSpc>
                <a:spcPct val="120000"/>
              </a:lnSpc>
              <a:spcBef>
                <a:spcPts val="0"/>
              </a:spcBef>
              <a:buSzPct val="100000"/>
              <a:buFont typeface="Arial"/>
              <a:buChar char="•"/>
              <a:tabLst/>
              <a:defRPr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nl-BE" dirty="0"/>
              <a:t>Beschikbaar voor bewoning vanaf </a:t>
            </a:r>
            <a:r>
              <a:rPr lang="nl-BE" b="1" dirty="0"/>
              <a:t>zomer 2019</a:t>
            </a:r>
          </a:p>
          <a:p>
            <a:pPr marL="373672" indent="-373672">
              <a:lnSpc>
                <a:spcPct val="120000"/>
              </a:lnSpc>
              <a:spcBef>
                <a:spcPts val="0"/>
              </a:spcBef>
              <a:buSzPct val="100000"/>
              <a:buFont typeface="Arial"/>
              <a:buChar char="•"/>
              <a:tabLst/>
              <a:defRPr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nl-BE" b="1" dirty="0"/>
              <a:t>Infosessies</a:t>
            </a:r>
            <a:r>
              <a:rPr lang="nl-BE" dirty="0"/>
              <a:t> over serviceflats: u wordt tijdig uitgenodigd</a:t>
            </a:r>
          </a:p>
          <a:p>
            <a:pPr marL="373672" indent="-373672">
              <a:lnSpc>
                <a:spcPct val="120000"/>
              </a:lnSpc>
              <a:spcBef>
                <a:spcPts val="0"/>
              </a:spcBef>
              <a:buSzPct val="100000"/>
              <a:buFont typeface="Arial"/>
              <a:buChar char="•"/>
              <a:tabLst/>
              <a:defRPr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nl-BE" dirty="0"/>
              <a:t>Vanaf </a:t>
            </a:r>
            <a:r>
              <a:rPr lang="nl-BE"/>
              <a:t>het najaar 2018 </a:t>
            </a:r>
            <a:r>
              <a:rPr lang="nl-BE" dirty="0"/>
              <a:t>wordt er een </a:t>
            </a:r>
            <a:r>
              <a:rPr lang="nl-BE" b="1" dirty="0"/>
              <a:t>modelflat</a:t>
            </a:r>
            <a:r>
              <a:rPr lang="nl-BE" dirty="0"/>
              <a:t> volledig klaargemaakt en ingericht die u kan bezoeken</a:t>
            </a:r>
          </a:p>
          <a:p>
            <a:pPr marL="373672" indent="-373672">
              <a:lnSpc>
                <a:spcPct val="120000"/>
              </a:lnSpc>
              <a:spcBef>
                <a:spcPts val="0"/>
              </a:spcBef>
              <a:buSzPct val="100000"/>
              <a:buFont typeface="Arial"/>
              <a:buChar char="•"/>
              <a:tabLst/>
              <a:defRPr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endParaRPr dirty="0"/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79 modelflat Kempisch dok.jpg" descr="79 modelflat Kempisch dok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6750" y="-64535"/>
            <a:ext cx="10480603" cy="69870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310"/>
          <p:cNvSpPr/>
          <p:nvPr/>
        </p:nvSpPr>
        <p:spPr>
          <a:xfrm>
            <a:off x="468311" y="764704"/>
            <a:ext cx="7991479" cy="1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B3D2BAD-8914-4C2B-839B-0CD816D119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1157" y="-216106"/>
            <a:ext cx="10932341" cy="707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335016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448"/>
          <p:cNvSpPr txBox="1"/>
          <p:nvPr/>
        </p:nvSpPr>
        <p:spPr>
          <a:xfrm>
            <a:off x="380143" y="3034137"/>
            <a:ext cx="8681663" cy="3109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indent="88900">
              <a:spcBef>
                <a:spcPts val="600"/>
              </a:spcBef>
              <a:tabLst/>
              <a:defRPr sz="3900" b="1">
                <a:solidFill>
                  <a:schemeClr val="accent3">
                    <a:satOff val="-6373"/>
                    <a:lumOff val="-10823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/>
              <a:t>We houden u op de hoogte over de werken. </a:t>
            </a:r>
          </a:p>
          <a:p>
            <a:pPr marL="180473" indent="-180473">
              <a:lnSpc>
                <a:spcPct val="120000"/>
              </a:lnSpc>
              <a:spcBef>
                <a:spcPts val="0"/>
              </a:spcBef>
              <a:buSzPct val="100000"/>
              <a:buChar char="•"/>
              <a:tabLst/>
              <a:defRPr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/>
              <a:t>In de loop van 2018 organiseren we </a:t>
            </a:r>
            <a:r>
              <a:rPr b="1" dirty="0"/>
              <a:t>infosessies</a:t>
            </a:r>
            <a:r>
              <a:rPr dirty="0"/>
              <a:t> voor verkoop | verhuur van de </a:t>
            </a:r>
            <a:r>
              <a:rPr dirty="0" err="1"/>
              <a:t>serviceflats</a:t>
            </a:r>
            <a:r>
              <a:rPr dirty="0"/>
              <a:t>.</a:t>
            </a:r>
            <a:endParaRPr lang="nl-BE" dirty="0"/>
          </a:p>
          <a:p>
            <a:pPr marL="180473" indent="-180473">
              <a:lnSpc>
                <a:spcPct val="120000"/>
              </a:lnSpc>
              <a:spcBef>
                <a:spcPts val="0"/>
              </a:spcBef>
              <a:buSzPct val="100000"/>
              <a:buChar char="•"/>
              <a:tabLst/>
              <a:defRPr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nl-BE" dirty="0"/>
              <a:t>Laat uw naam na aan de registratiestand. Of bel naar onze klantendienst op 03 431 31 31. Dan ontvangt u een uitnodiging voor deze infosessies.</a:t>
            </a:r>
          </a:p>
          <a:p>
            <a:pPr marL="180473" indent="-180473">
              <a:lnSpc>
                <a:spcPct val="120000"/>
              </a:lnSpc>
              <a:spcBef>
                <a:spcPts val="0"/>
              </a:spcBef>
              <a:buSzPct val="100000"/>
              <a:buChar char="•"/>
              <a:tabLst/>
              <a:defRPr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endParaRPr dirty="0"/>
          </a:p>
          <a:p>
            <a:pPr marL="180473" lvl="0" indent="-180473">
              <a:lnSpc>
                <a:spcPct val="120000"/>
              </a:lnSpc>
              <a:spcBef>
                <a:spcPts val="0"/>
              </a:spcBef>
              <a:buSzPct val="100000"/>
              <a:buFontTx/>
              <a:buChar char="•"/>
              <a:tabLst/>
              <a:defRPr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nl-BE" sz="1800" dirty="0">
                <a:solidFill>
                  <a:srgbClr val="000000"/>
                </a:solidFill>
                <a:latin typeface="Arial Narrow"/>
                <a:sym typeface="Arial Narrow"/>
              </a:rPr>
              <a:t>Vanaf morgen kan u deze </a:t>
            </a:r>
            <a:r>
              <a:rPr lang="nl-BE" sz="1800" b="1" dirty="0">
                <a:solidFill>
                  <a:srgbClr val="000000"/>
                </a:solidFill>
                <a:latin typeface="Arial Narrow"/>
                <a:sym typeface="Arial Narrow"/>
              </a:rPr>
              <a:t>presentatie</a:t>
            </a:r>
            <a:r>
              <a:rPr lang="nl-BE" sz="1800" dirty="0">
                <a:solidFill>
                  <a:srgbClr val="000000"/>
                </a:solidFill>
                <a:latin typeface="Arial Narrow"/>
                <a:sym typeface="Arial Narrow"/>
              </a:rPr>
              <a:t> terugvinden op </a:t>
            </a:r>
            <a:r>
              <a:rPr lang="nl-BE" sz="1800" dirty="0">
                <a:solidFill>
                  <a:srgbClr val="000000"/>
                </a:solidFill>
                <a:latin typeface="Arial Narrow"/>
                <a:sym typeface="Arial Narrow"/>
                <a:hlinkClick r:id="rId2"/>
              </a:rPr>
              <a:t>www.zorgbedrijf.antwerpen.be/cadix</a:t>
            </a:r>
            <a:endParaRPr lang="nl-BE" sz="1800" dirty="0">
              <a:solidFill>
                <a:srgbClr val="000000"/>
              </a:solidFill>
              <a:latin typeface="Arial Narrow"/>
              <a:sym typeface="Arial Narrow"/>
            </a:endParaRPr>
          </a:p>
          <a:p>
            <a:pPr indent="0">
              <a:lnSpc>
                <a:spcPct val="120000"/>
              </a:lnSpc>
              <a:spcBef>
                <a:spcPts val="0"/>
              </a:spcBef>
              <a:buSzPct val="100000"/>
              <a:tabLst/>
              <a:defRPr sz="1800" b="1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endParaRPr lang="nl-BE" dirty="0"/>
          </a:p>
          <a:p>
            <a:pPr indent="0">
              <a:lnSpc>
                <a:spcPct val="120000"/>
              </a:lnSpc>
              <a:spcBef>
                <a:spcPts val="0"/>
              </a:spcBef>
              <a:buSzPct val="100000"/>
              <a:tabLst/>
              <a:defRPr sz="1800" b="1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endParaRPr sz="1800" dirty="0">
              <a:solidFill>
                <a:srgbClr val="000000"/>
              </a:solidFill>
              <a:latin typeface="Arial Narrow"/>
            </a:endParaRPr>
          </a:p>
        </p:txBody>
      </p:sp>
      <p:pic>
        <p:nvPicPr>
          <p:cNvPr id="317" name="meer-info.png" descr="meer-inf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36173" y="866117"/>
            <a:ext cx="956679" cy="13538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/>
          <p:nvPr/>
        </p:nvSpPr>
        <p:spPr>
          <a:xfrm>
            <a:off x="691061" y="3182281"/>
            <a:ext cx="8828680" cy="698501"/>
          </a:xfrm>
          <a:prstGeom prst="rect">
            <a:avLst/>
          </a:prstGeom>
          <a:ln w="12700">
            <a:miter lim="400000"/>
          </a:ln>
          <a:effectLst>
            <a:outerShdw blurRad="127000" dist="58507" dir="5400000" rotWithShape="0">
              <a:srgbClr val="808080">
                <a:alpha val="82064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ct val="100000"/>
              </a:lnSpc>
              <a:spcBef>
                <a:spcPts val="600"/>
              </a:spcBef>
              <a:tabLst/>
              <a:defRPr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Heeft u nog vragen?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image21.png" descr="image2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500" y="2186662"/>
            <a:ext cx="8731633" cy="4049039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Shape 228"/>
          <p:cNvSpPr txBox="1"/>
          <p:nvPr/>
        </p:nvSpPr>
        <p:spPr>
          <a:xfrm>
            <a:off x="2054598" y="1538019"/>
            <a:ext cx="2125518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2400">
                <a:solidFill>
                  <a:schemeClr val="accent3">
                    <a:satOff val="-6373"/>
                    <a:lumOff val="-10823"/>
                  </a:schemeClr>
                </a:solidFill>
                <a:latin typeface="Avenir Next Condensed Demi Bold"/>
                <a:ea typeface="Avenir Next Condensed Demi Bold"/>
                <a:cs typeface="Avenir Next Condensed Demi Bold"/>
                <a:sym typeface="Avenir Next Condensed Demi Bold"/>
              </a:defRPr>
            </a:lvl1pPr>
          </a:lstStyle>
          <a:p>
            <a:r>
              <a:t>seniorenpijler</a:t>
            </a:r>
          </a:p>
        </p:txBody>
      </p:sp>
      <p:sp>
        <p:nvSpPr>
          <p:cNvPr id="229" name="Shape 229"/>
          <p:cNvSpPr txBox="1"/>
          <p:nvPr/>
        </p:nvSpPr>
        <p:spPr>
          <a:xfrm>
            <a:off x="6903849" y="2690021"/>
            <a:ext cx="1681354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2400">
                <a:solidFill>
                  <a:schemeClr val="accent6">
                    <a:satOff val="-35873"/>
                    <a:lumOff val="-12431"/>
                  </a:schemeClr>
                </a:solidFill>
                <a:latin typeface="Avenir Next Condensed Demi Bold"/>
                <a:ea typeface="Avenir Next Condensed Demi Bold"/>
                <a:cs typeface="Avenir Next Condensed Demi Bold"/>
                <a:sym typeface="Avenir Next Condensed Demi Bold"/>
              </a:defRPr>
            </a:lvl1pPr>
          </a:lstStyle>
          <a:p>
            <a:r>
              <a:t>jeugdpijler</a:t>
            </a: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4"/>
          <p:cNvSpPr txBox="1"/>
          <p:nvPr/>
        </p:nvSpPr>
        <p:spPr>
          <a:xfrm>
            <a:off x="1206189" y="2678680"/>
            <a:ext cx="4098603" cy="650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indent="88900">
              <a:spcBef>
                <a:spcPts val="600"/>
              </a:spcBef>
              <a:tabLst/>
              <a:defRPr sz="3900" b="1">
                <a:solidFill>
                  <a:schemeClr val="accent3">
                    <a:satOff val="-6373"/>
                    <a:lumOff val="-10823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In geval van vragen:</a:t>
            </a:r>
          </a:p>
        </p:txBody>
      </p:sp>
      <p:sp>
        <p:nvSpPr>
          <p:cNvPr id="322" name="Shape 325"/>
          <p:cNvSpPr txBox="1"/>
          <p:nvPr/>
        </p:nvSpPr>
        <p:spPr>
          <a:xfrm>
            <a:off x="1300295" y="3523717"/>
            <a:ext cx="5400460" cy="1902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indent="0">
              <a:lnSpc>
                <a:spcPct val="120000"/>
              </a:lnSpc>
              <a:spcBef>
                <a:spcPts val="0"/>
              </a:spcBef>
              <a:tabLst/>
              <a:defRPr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nl-BE" b="1" dirty="0"/>
              <a:t>Veerle Verheyen</a:t>
            </a:r>
            <a:r>
              <a:rPr dirty="0"/>
              <a:t>| directeur </a:t>
            </a:r>
            <a:r>
              <a:rPr dirty="0" err="1"/>
              <a:t>regio</a:t>
            </a:r>
            <a:r>
              <a:rPr dirty="0"/>
              <a:t> </a:t>
            </a:r>
            <a:r>
              <a:rPr lang="nl-BE" dirty="0"/>
              <a:t>centrum</a:t>
            </a:r>
            <a:r>
              <a:rPr dirty="0"/>
              <a:t>: </a:t>
            </a:r>
            <a:br>
              <a:rPr dirty="0"/>
            </a:br>
            <a:r>
              <a:rPr lang="nl-BE" u="sng" dirty="0" err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veerle.verheyen</a:t>
            </a: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@zorgbedrijf.antwerpen.be</a:t>
            </a:r>
            <a:r>
              <a:rPr dirty="0"/>
              <a:t>  </a:t>
            </a:r>
            <a:endParaRPr sz="2600" dirty="0"/>
          </a:p>
          <a:p>
            <a:pPr indent="0">
              <a:lnSpc>
                <a:spcPct val="120000"/>
              </a:lnSpc>
              <a:spcBef>
                <a:spcPts val="0"/>
              </a:spcBef>
              <a:tabLst/>
              <a:defRPr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endParaRPr sz="2600" dirty="0"/>
          </a:p>
          <a:p>
            <a:pPr indent="0">
              <a:lnSpc>
                <a:spcPct val="120000"/>
              </a:lnSpc>
              <a:spcBef>
                <a:spcPts val="0"/>
              </a:spcBef>
              <a:tabLst/>
              <a:defRPr sz="1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b="1" dirty="0"/>
              <a:t>Klantendienst van Zorgbedrijf Antwerpen:</a:t>
            </a:r>
            <a:br>
              <a:rPr dirty="0"/>
            </a:br>
            <a:r>
              <a:rPr dirty="0"/>
              <a:t>03 431 31 31 - </a:t>
            </a: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klantendienst@zorgbedrijf.antwerpen.be</a:t>
            </a:r>
            <a:r>
              <a:rPr u="sng" dirty="0"/>
              <a:t>  </a:t>
            </a:r>
          </a:p>
        </p:txBody>
      </p:sp>
      <p:pic>
        <p:nvPicPr>
          <p:cNvPr id="323" name="image45.png" descr="image4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71367" y="1205480"/>
            <a:ext cx="1161852" cy="16441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8"/>
          <p:cNvSpPr/>
          <p:nvPr/>
        </p:nvSpPr>
        <p:spPr>
          <a:xfrm>
            <a:off x="185820" y="3575720"/>
            <a:ext cx="8823160" cy="2508379"/>
          </a:xfrm>
          <a:prstGeom prst="rect">
            <a:avLst/>
          </a:prstGeom>
          <a:solidFill>
            <a:srgbClr val="008000">
              <a:alpha val="58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28600" tIns="228600" rIns="228600" bIns="228600" anchor="ctr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tabLst/>
              <a:defRPr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dirty="0"/>
              <a:t>Bedankt voor jullie aandacht</a:t>
            </a:r>
            <a:r>
              <a:rPr b="0" dirty="0">
                <a:latin typeface="Avenir Next Condensed Demi Bold"/>
                <a:ea typeface="Avenir Next Condensed Demi Bold"/>
                <a:cs typeface="Avenir Next Condensed Demi Bold"/>
                <a:sym typeface="Avenir Next Condensed Demi Bold"/>
              </a:rPr>
              <a:t>!</a:t>
            </a:r>
          </a:p>
          <a:p>
            <a:pPr>
              <a:lnSpc>
                <a:spcPct val="100000"/>
              </a:lnSpc>
              <a:spcBef>
                <a:spcPts val="600"/>
              </a:spcBef>
              <a:tabLst/>
              <a:defRPr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4000" dirty="0"/>
              <a:t>infovergadering buurtbewoners </a:t>
            </a:r>
            <a:br>
              <a:rPr sz="4000" dirty="0"/>
            </a:br>
            <a:r>
              <a:rPr sz="4000" dirty="0"/>
              <a:t>7 februari 2018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image46.png" descr="image4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75708" y="2550695"/>
            <a:ext cx="2928413" cy="2013285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Shape 331"/>
          <p:cNvSpPr txBox="1"/>
          <p:nvPr/>
        </p:nvSpPr>
        <p:spPr>
          <a:xfrm>
            <a:off x="192504" y="5147371"/>
            <a:ext cx="8791076" cy="42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indent="254000" algn="ctr">
              <a:lnSpc>
                <a:spcPct val="120000"/>
              </a:lnSpc>
              <a:defRPr sz="2200" b="1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Narrow"/>
                <a:ea typeface="Arial Narrow"/>
                <a:cs typeface="Arial Narrow"/>
                <a:sym typeface="Arial Narrow"/>
                <a:hlinkClick r:id="rId3"/>
              </a:defRPr>
            </a:lvl1pPr>
          </a:lstStyle>
          <a:p>
            <a:r>
              <a:rPr>
                <a:hlinkClick r:id="rId3"/>
              </a:rPr>
              <a:t>www.zorgbedrijf.antwerpen.be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image22.png" descr="image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93906" y="-727498"/>
            <a:ext cx="10267244" cy="15396806"/>
          </a:xfrm>
          <a:prstGeom prst="rect">
            <a:avLst/>
          </a:prstGeom>
          <a:ln w="12700">
            <a:miter lim="400000"/>
          </a:ln>
          <a:effectLst>
            <a:outerShdw blurRad="266700" dist="127000" dir="16200000" rotWithShape="0">
              <a:srgbClr val="000000">
                <a:alpha val="6136"/>
              </a:srgbClr>
            </a:outerShdw>
            <a:reflection stA="50000" endPos="40000" dir="5400000" sy="-100000" algn="bl" rotWithShape="0"/>
          </a:effectLst>
        </p:spPr>
      </p:pic>
      <p:sp>
        <p:nvSpPr>
          <p:cNvPr id="234" name="Shape 234"/>
          <p:cNvSpPr/>
          <p:nvPr/>
        </p:nvSpPr>
        <p:spPr>
          <a:xfrm>
            <a:off x="-782091" y="-1513077"/>
            <a:ext cx="6596756" cy="9006701"/>
          </a:xfrm>
          <a:prstGeom prst="rect">
            <a:avLst/>
          </a:prstGeom>
          <a:solidFill>
            <a:srgbClr val="FFFFFF">
              <a:alpha val="79998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indent="0" algn="ctr" defTabSz="650240">
              <a:lnSpc>
                <a:spcPts val="6200"/>
              </a:lnSpc>
              <a:spcBef>
                <a:spcPts val="0"/>
              </a:spcBef>
              <a:tabLst/>
              <a:defRPr sz="3800" b="1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35" name="Shape 235"/>
          <p:cNvSpPr txBox="1"/>
          <p:nvPr/>
        </p:nvSpPr>
        <p:spPr>
          <a:xfrm>
            <a:off x="755191" y="1184908"/>
            <a:ext cx="4327824" cy="4488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indent="0" defTabSz="650875">
              <a:lnSpc>
                <a:spcPct val="100000"/>
              </a:lnSpc>
              <a:spcBef>
                <a:spcPts val="0"/>
              </a:spcBef>
              <a:tabLst/>
              <a:defRPr sz="3800" b="1">
                <a:solidFill>
                  <a:schemeClr val="accent3">
                    <a:satOff val="-6373"/>
                    <a:lumOff val="-10823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Missie</a:t>
            </a:r>
            <a:endParaRPr sz="3200"/>
          </a:p>
          <a:p>
            <a:pPr>
              <a:lnSpc>
                <a:spcPct val="120000"/>
              </a:lnSpc>
              <a:defRPr sz="3200" b="1">
                <a:solidFill>
                  <a:srgbClr val="6E9C3C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endParaRPr sz="3200"/>
          </a:p>
          <a:p>
            <a:pPr>
              <a:lnSpc>
                <a:spcPct val="120000"/>
              </a:lnSpc>
              <a:defRPr sz="3200">
                <a:solidFill>
                  <a:srgbClr val="6E9C3C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We vullen de</a:t>
            </a:r>
            <a:r>
              <a:rPr b="1"/>
              <a:t> ontbrekende schakel(s)</a:t>
            </a:r>
            <a:r>
              <a:t> in zodat iedereen, aan een betaalbare prijs, de kans krijgt om </a:t>
            </a:r>
            <a:r>
              <a:rPr b="1"/>
              <a:t>comfortabel ouder te worden</a:t>
            </a:r>
            <a:r>
              <a:t>.  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image23.jpeg" descr="image23.jpeg"/>
          <p:cNvPicPr>
            <a:picLocks noChangeAspect="1"/>
          </p:cNvPicPr>
          <p:nvPr/>
        </p:nvPicPr>
        <p:blipFill>
          <a:blip r:embed="rId2">
            <a:alphaModFix amt="86511"/>
            <a:extLst/>
          </a:blip>
          <a:stretch>
            <a:fillRect/>
          </a:stretch>
        </p:blipFill>
        <p:spPr>
          <a:xfrm>
            <a:off x="-1173831" y="-721251"/>
            <a:ext cx="10476857" cy="7857646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Shape 238"/>
          <p:cNvSpPr/>
          <p:nvPr/>
        </p:nvSpPr>
        <p:spPr>
          <a:xfrm>
            <a:off x="3572288" y="-1059256"/>
            <a:ext cx="6147937" cy="8976512"/>
          </a:xfrm>
          <a:prstGeom prst="rect">
            <a:avLst/>
          </a:prstGeom>
          <a:solidFill>
            <a:srgbClr val="FFFFFF">
              <a:alpha val="79998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indent="0" algn="ctr" defTabSz="650240">
              <a:lnSpc>
                <a:spcPts val="6200"/>
              </a:lnSpc>
              <a:spcBef>
                <a:spcPts val="0"/>
              </a:spcBef>
              <a:tabLst/>
              <a:defRPr sz="3800" b="1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39" name="Shape 239"/>
          <p:cNvSpPr txBox="1"/>
          <p:nvPr/>
        </p:nvSpPr>
        <p:spPr>
          <a:xfrm>
            <a:off x="4218838" y="1608389"/>
            <a:ext cx="4319006" cy="4021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>
            <a:spAutoFit/>
          </a:bodyPr>
          <a:lstStyle/>
          <a:p>
            <a:pPr indent="0" defTabSz="650875">
              <a:lnSpc>
                <a:spcPct val="100000"/>
              </a:lnSpc>
              <a:spcBef>
                <a:spcPts val="0"/>
              </a:spcBef>
              <a:tabLst/>
              <a:defRPr sz="3800" b="1">
                <a:solidFill>
                  <a:schemeClr val="accent3">
                    <a:satOff val="-6373"/>
                    <a:lumOff val="-10823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Visie</a:t>
            </a:r>
            <a:endParaRPr sz="3200"/>
          </a:p>
          <a:p>
            <a:pPr>
              <a:lnSpc>
                <a:spcPct val="120000"/>
              </a:lnSpc>
              <a:defRPr sz="3200" b="1">
                <a:solidFill>
                  <a:srgbClr val="6E9C3C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endParaRPr sz="3200"/>
          </a:p>
          <a:p>
            <a:pPr>
              <a:lnSpc>
                <a:spcPct val="120000"/>
              </a:lnSpc>
              <a:defRPr sz="3200" b="1">
                <a:solidFill>
                  <a:srgbClr val="6E9C3C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Iedereen</a:t>
            </a:r>
            <a:r>
              <a:rPr b="0"/>
              <a:t> in onze stad of gemeente, ook </a:t>
            </a:r>
            <a:r>
              <a:t>de hulp-behoevende</a:t>
            </a:r>
            <a:r>
              <a:rPr b="0"/>
              <a:t>, heeft het recht om </a:t>
            </a:r>
            <a:r>
              <a:t>comfortabel</a:t>
            </a:r>
            <a:r>
              <a:rPr b="0"/>
              <a:t> te leven.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image24.jpeg" descr="image24.jpeg"/>
          <p:cNvPicPr>
            <a:picLocks noChangeAspect="1"/>
          </p:cNvPicPr>
          <p:nvPr/>
        </p:nvPicPr>
        <p:blipFill>
          <a:blip r:embed="rId2">
            <a:alphaModFix amt="77865"/>
            <a:extLst/>
          </a:blip>
          <a:stretch>
            <a:fillRect/>
          </a:stretch>
        </p:blipFill>
        <p:spPr>
          <a:xfrm>
            <a:off x="-209763" y="-570562"/>
            <a:ext cx="9563528" cy="7999125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Shape 242"/>
          <p:cNvSpPr/>
          <p:nvPr/>
        </p:nvSpPr>
        <p:spPr>
          <a:xfrm>
            <a:off x="-237067" y="-968732"/>
            <a:ext cx="6868508" cy="8988505"/>
          </a:xfrm>
          <a:prstGeom prst="rect">
            <a:avLst/>
          </a:prstGeom>
          <a:solidFill>
            <a:srgbClr val="FFFFFF">
              <a:alpha val="79998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indent="0" algn="ctr" defTabSz="650240">
              <a:lnSpc>
                <a:spcPts val="6200"/>
              </a:lnSpc>
              <a:spcBef>
                <a:spcPts val="0"/>
              </a:spcBef>
              <a:tabLst/>
              <a:defRPr sz="3800" b="1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43" name="Shape 243"/>
          <p:cNvSpPr txBox="1"/>
          <p:nvPr/>
        </p:nvSpPr>
        <p:spPr>
          <a:xfrm>
            <a:off x="968356" y="1281429"/>
            <a:ext cx="4457663" cy="4488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indent="0" defTabSz="650875">
              <a:lnSpc>
                <a:spcPct val="100000"/>
              </a:lnSpc>
              <a:spcBef>
                <a:spcPts val="0"/>
              </a:spcBef>
              <a:tabLst/>
              <a:defRPr sz="3800" b="1">
                <a:solidFill>
                  <a:schemeClr val="accent3">
                    <a:satOff val="-6373"/>
                    <a:lumOff val="-10823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Visie</a:t>
            </a:r>
            <a:endParaRPr sz="3200"/>
          </a:p>
          <a:p>
            <a:pPr>
              <a:lnSpc>
                <a:spcPct val="120000"/>
              </a:lnSpc>
              <a:defRPr sz="3200" b="1">
                <a:solidFill>
                  <a:srgbClr val="6E9C3C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endParaRPr sz="3200"/>
          </a:p>
          <a:p>
            <a:pPr>
              <a:lnSpc>
                <a:spcPct val="120000"/>
              </a:lnSpc>
              <a:defRPr sz="3200">
                <a:solidFill>
                  <a:srgbClr val="6E9C3C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Daarom bieden we </a:t>
            </a:r>
            <a:r>
              <a:rPr b="1"/>
              <a:t>aan huis en in de wijk of buurt alle diensten</a:t>
            </a:r>
            <a:r>
              <a:t> die een mens nodig heeft om zo aangenaam mogelijk </a:t>
            </a:r>
            <a:r>
              <a:rPr b="1"/>
              <a:t>zelfstandig</a:t>
            </a:r>
            <a:r>
              <a:t> te kunnen leven</a:t>
            </a:r>
            <a:r>
              <a:rPr sz="2400"/>
              <a:t>.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image25.jpeg" descr="image2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8628" y="-249059"/>
            <a:ext cx="9857259" cy="7356118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Shape 246"/>
          <p:cNvSpPr/>
          <p:nvPr/>
        </p:nvSpPr>
        <p:spPr>
          <a:xfrm>
            <a:off x="-1212427" y="-917669"/>
            <a:ext cx="6889748" cy="9006701"/>
          </a:xfrm>
          <a:prstGeom prst="rect">
            <a:avLst/>
          </a:prstGeom>
          <a:solidFill>
            <a:srgbClr val="FFFFFF">
              <a:alpha val="79998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indent="0" algn="ctr" defTabSz="650240">
              <a:lnSpc>
                <a:spcPts val="6200"/>
              </a:lnSpc>
              <a:spcBef>
                <a:spcPts val="0"/>
              </a:spcBef>
              <a:tabLst/>
              <a:defRPr sz="3800" b="1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47" name="Shape 247"/>
          <p:cNvSpPr txBox="1"/>
          <p:nvPr/>
        </p:nvSpPr>
        <p:spPr>
          <a:xfrm>
            <a:off x="571535" y="275250"/>
            <a:ext cx="4444815" cy="5609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>
            <a:spAutoFit/>
          </a:bodyPr>
          <a:lstStyle/>
          <a:p>
            <a:pPr>
              <a:lnSpc>
                <a:spcPct val="120000"/>
              </a:lnSpc>
              <a:defRPr sz="3600" b="1">
                <a:solidFill>
                  <a:schemeClr val="accent6">
                    <a:satOff val="-35873"/>
                    <a:lumOff val="-12431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Visie</a:t>
            </a:r>
          </a:p>
          <a:p>
            <a:pPr>
              <a:lnSpc>
                <a:spcPct val="120000"/>
              </a:lnSpc>
              <a:defRPr sz="2800" b="1">
                <a:solidFill>
                  <a:srgbClr val="6E9C3C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endParaRPr/>
          </a:p>
          <a:p>
            <a:pPr>
              <a:lnSpc>
                <a:spcPct val="120000"/>
              </a:lnSpc>
              <a:defRPr sz="2800">
                <a:solidFill>
                  <a:schemeClr val="accent6">
                    <a:satOff val="-35873"/>
                    <a:lumOff val="-12431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Met competent en </a:t>
            </a:r>
            <a:r>
              <a:rPr b="1"/>
              <a:t>gemotiveerd personeel</a:t>
            </a:r>
            <a:r>
              <a:t>, met een aanbod dat kwaliteit en </a:t>
            </a:r>
            <a:r>
              <a:rPr b="1"/>
              <a:t>vernieuwing</a:t>
            </a:r>
            <a:r>
              <a:t> vooropstelt en met een </a:t>
            </a:r>
            <a:r>
              <a:rPr b="1"/>
              <a:t>heldere prijzen</a:t>
            </a:r>
            <a:r>
              <a:t>politiek, streven we altijd naar diensten die het leven van onze klanten kwaliteitsvol maken en die ons bedrijf </a:t>
            </a:r>
            <a:r>
              <a:rPr b="1"/>
              <a:t>financieel</a:t>
            </a:r>
            <a:r>
              <a:t> </a:t>
            </a:r>
            <a:r>
              <a:rPr b="1"/>
              <a:t>gezond</a:t>
            </a:r>
            <a:r>
              <a:t> houden.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image26.png" descr="image2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0040" y="739594"/>
            <a:ext cx="8823919" cy="58360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_Default - Titel en object">
  <a:themeElements>
    <a:clrScheme name="2_Default - Titel en object">
      <a:dk1>
        <a:srgbClr val="535353"/>
      </a:dk1>
      <a:lt1>
        <a:srgbClr val="535353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2_Default - Titel en objec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_Default - Titel en objec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12700" algn="l" defTabSz="914400" rtl="0" fontAlgn="auto" latinLnBrk="0" hangingPunct="0">
          <a:lnSpc>
            <a:spcPct val="115000"/>
          </a:lnSpc>
          <a:spcBef>
            <a:spcPts val="300"/>
          </a:spcBef>
          <a:spcAft>
            <a:spcPts val="0"/>
          </a:spcAft>
          <a:buClrTx/>
          <a:buSzTx/>
          <a:buFontTx/>
          <a:buNone/>
          <a:tabLst>
            <a:tab pos="88900" algn="l"/>
          </a:tabLst>
          <a:defRPr kumimoji="0" sz="48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12700" algn="l" defTabSz="914400" rtl="0" fontAlgn="auto" latinLnBrk="0" hangingPunct="0">
          <a:lnSpc>
            <a:spcPct val="115000"/>
          </a:lnSpc>
          <a:spcBef>
            <a:spcPts val="300"/>
          </a:spcBef>
          <a:spcAft>
            <a:spcPts val="0"/>
          </a:spcAft>
          <a:buClrTx/>
          <a:buSzTx/>
          <a:buFontTx/>
          <a:buNone/>
          <a:tabLst>
            <a:tab pos="88900" algn="l"/>
          </a:tabLst>
          <a:defRPr kumimoji="0" sz="48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_Default - Titel en object">
  <a:themeElements>
    <a:clrScheme name="2_Default - Titel en objec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2_Default - Titel en objec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_Default - Titel en objec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12700" algn="l" defTabSz="914400" rtl="0" fontAlgn="auto" latinLnBrk="0" hangingPunct="0">
          <a:lnSpc>
            <a:spcPct val="115000"/>
          </a:lnSpc>
          <a:spcBef>
            <a:spcPts val="300"/>
          </a:spcBef>
          <a:spcAft>
            <a:spcPts val="0"/>
          </a:spcAft>
          <a:buClrTx/>
          <a:buSzTx/>
          <a:buFontTx/>
          <a:buNone/>
          <a:tabLst>
            <a:tab pos="88900" algn="l"/>
          </a:tabLst>
          <a:defRPr kumimoji="0" sz="48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12700" algn="l" defTabSz="914400" rtl="0" fontAlgn="auto" latinLnBrk="0" hangingPunct="0">
          <a:lnSpc>
            <a:spcPct val="115000"/>
          </a:lnSpc>
          <a:spcBef>
            <a:spcPts val="300"/>
          </a:spcBef>
          <a:spcAft>
            <a:spcPts val="0"/>
          </a:spcAft>
          <a:buClrTx/>
          <a:buSzTx/>
          <a:buFontTx/>
          <a:buNone/>
          <a:tabLst>
            <a:tab pos="88900" algn="l"/>
          </a:tabLst>
          <a:defRPr kumimoji="0" sz="48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616</Words>
  <Application>Microsoft Office PowerPoint</Application>
  <PresentationFormat>Diavoorstelling (4:3)</PresentationFormat>
  <Paragraphs>139</Paragraphs>
  <Slides>42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42</vt:i4>
      </vt:variant>
    </vt:vector>
  </HeadingPairs>
  <TitlesOfParts>
    <vt:vector size="50" baseType="lpstr">
      <vt:lpstr>Arial</vt:lpstr>
      <vt:lpstr>Arial Narrow</vt:lpstr>
      <vt:lpstr>Avenir Next Condensed Demi Bold</vt:lpstr>
      <vt:lpstr>Calibri</vt:lpstr>
      <vt:lpstr>Helvetica</vt:lpstr>
      <vt:lpstr>Helvetica Neue</vt:lpstr>
      <vt:lpstr>Wingdings</vt:lpstr>
      <vt:lpstr>2_Default - Titel en object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Kathleen Das</dc:creator>
  <cp:lastModifiedBy>Kathleen Das</cp:lastModifiedBy>
  <cp:revision>42</cp:revision>
  <dcterms:modified xsi:type="dcterms:W3CDTF">2018-02-07T13:22:51Z</dcterms:modified>
</cp:coreProperties>
</file>